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7"/>
  </p:notesMasterIdLst>
  <p:handoutMasterIdLst>
    <p:handoutMasterId r:id="rId58"/>
  </p:handoutMasterIdLst>
  <p:sldIdLst>
    <p:sldId id="256" r:id="rId2"/>
    <p:sldId id="257" r:id="rId3"/>
    <p:sldId id="258" r:id="rId4"/>
    <p:sldId id="263" r:id="rId5"/>
    <p:sldId id="264" r:id="rId6"/>
    <p:sldId id="259" r:id="rId7"/>
    <p:sldId id="321" r:id="rId8"/>
    <p:sldId id="260" r:id="rId9"/>
    <p:sldId id="261" r:id="rId10"/>
    <p:sldId id="265" r:id="rId11"/>
    <p:sldId id="267" r:id="rId12"/>
    <p:sldId id="269" r:id="rId13"/>
    <p:sldId id="277" r:id="rId14"/>
    <p:sldId id="274" r:id="rId15"/>
    <p:sldId id="275" r:id="rId16"/>
    <p:sldId id="276" r:id="rId17"/>
    <p:sldId id="278" r:id="rId18"/>
    <p:sldId id="279" r:id="rId19"/>
    <p:sldId id="282" r:id="rId20"/>
    <p:sldId id="283" r:id="rId21"/>
    <p:sldId id="284" r:id="rId22"/>
    <p:sldId id="285" r:id="rId23"/>
    <p:sldId id="293" r:id="rId24"/>
    <p:sldId id="322" r:id="rId25"/>
    <p:sldId id="292" r:id="rId26"/>
    <p:sldId id="296" r:id="rId27"/>
    <p:sldId id="297" r:id="rId28"/>
    <p:sldId id="298" r:id="rId29"/>
    <p:sldId id="301" r:id="rId30"/>
    <p:sldId id="303" r:id="rId31"/>
    <p:sldId id="304" r:id="rId32"/>
    <p:sldId id="307" r:id="rId33"/>
    <p:sldId id="323" r:id="rId34"/>
    <p:sldId id="330" r:id="rId35"/>
    <p:sldId id="310" r:id="rId36"/>
    <p:sldId id="311" r:id="rId37"/>
    <p:sldId id="313" r:id="rId38"/>
    <p:sldId id="332" r:id="rId39"/>
    <p:sldId id="331" r:id="rId40"/>
    <p:sldId id="314" r:id="rId41"/>
    <p:sldId id="315" r:id="rId42"/>
    <p:sldId id="316" r:id="rId43"/>
    <p:sldId id="317" r:id="rId44"/>
    <p:sldId id="318" r:id="rId45"/>
    <p:sldId id="319" r:id="rId46"/>
    <p:sldId id="320" r:id="rId47"/>
    <p:sldId id="340" r:id="rId48"/>
    <p:sldId id="341" r:id="rId49"/>
    <p:sldId id="334" r:id="rId50"/>
    <p:sldId id="335" r:id="rId51"/>
    <p:sldId id="336" r:id="rId52"/>
    <p:sldId id="333" r:id="rId53"/>
    <p:sldId id="337" r:id="rId54"/>
    <p:sldId id="338" r:id="rId55"/>
    <p:sldId id="339" r:id="rId56"/>
  </p:sldIdLst>
  <p:sldSz cx="9144000" cy="6858000" type="screen4x3"/>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1769" autoAdjust="0"/>
  </p:normalViewPr>
  <p:slideViewPr>
    <p:cSldViewPr>
      <p:cViewPr varScale="1">
        <p:scale>
          <a:sx n="48" d="100"/>
          <a:sy n="48" d="100"/>
        </p:scale>
        <p:origin x="1720" y="24"/>
      </p:cViewPr>
      <p:guideLst>
        <p:guide orient="horz" pos="2160"/>
        <p:guide pos="2880"/>
      </p:guideLst>
    </p:cSldViewPr>
  </p:slideViewPr>
  <p:outlineViewPr>
    <p:cViewPr>
      <p:scale>
        <a:sx n="33" d="100"/>
        <a:sy n="33" d="100"/>
      </p:scale>
      <p:origin x="0" y="-2971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19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12/15/2022</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dirty="0"/>
              <a:t>v.10.01.16</a:t>
            </a:r>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High-voltage arcs can also produce considerable pressure waves by rapidly heating the air and creating a blast</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 arc flash can be spontaneous or result from inadvertently bridging electrical contacts with a conducting object. Other causes may include dropped tools or the buildup of conductive dust or</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corrosion.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more information on arc flash/blast, including best practices in electrical safety, refer to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NFPA</a:t>
            </a:r>
          </a:p>
          <a:p>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70E: Standard for Electrical Safety in the Workplace</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available online at: http://www.nfpa.org/codes-and-standards/all-codes-and-standards/list-of-codes-and-standards?mode=code&amp;code=70E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71430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a:t>Fire</a:t>
            </a:r>
          </a:p>
          <a:p>
            <a:r>
              <a:rPr lang="en-US" dirty="0"/>
              <a:t>Most electrical distribution fires result from problems with "fixed wiring" such as faulty electrical outlets and old wiring. </a:t>
            </a:r>
          </a:p>
          <a:p>
            <a:r>
              <a:rPr lang="en-US" dirty="0"/>
              <a:t>Problems with cords (such as extension and appliance cords), plugs, receptacles, and switches also cause electrical fires.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10487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a:t>Explosions</a:t>
            </a:r>
          </a:p>
          <a:p>
            <a:r>
              <a:rPr lang="en-US" dirty="0"/>
              <a:t>An explosion can occur when electricity ignites an explosive mixture of material in the air.</a:t>
            </a:r>
          </a:p>
          <a:p>
            <a:r>
              <a:rPr lang="en-US" dirty="0"/>
              <a:t>Note that although electricity is the source of these hazards, and all of these hazards are of equal importance, this lesson focuses on eliminating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6278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#1: Two workers were moving an aluminum ladder. One of them was electrocuted when the ladder came in contact with overhead power lines.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#2: Worker was raising a mast on a water well drilling truck when the mast came in contact with high voltage overhead lines, electrocuting the worker.</a:t>
            </a:r>
          </a:p>
          <a:p>
            <a:endParaRPr lang="en-US" dirty="0"/>
          </a:p>
          <a:p>
            <a:endParaRPr lang="en-US" dirty="0"/>
          </a:p>
          <a:p>
            <a:r>
              <a:rPr lang="en-US" dirty="0"/>
              <a:t>Provide examples of accidents</a:t>
            </a:r>
            <a:r>
              <a:rPr lang="en-US" baseline="0" dirty="0"/>
              <a:t> </a:t>
            </a:r>
            <a:r>
              <a:rPr lang="en-US" dirty="0"/>
              <a:t>related to the type of work your</a:t>
            </a:r>
            <a:r>
              <a:rPr lang="en-US" baseline="0" dirty="0"/>
              <a:t> </a:t>
            </a:r>
            <a:r>
              <a:rPr lang="en-US" dirty="0"/>
              <a:t>audience does. Locate accident</a:t>
            </a:r>
            <a:r>
              <a:rPr lang="en-US" baseline="0" dirty="0"/>
              <a:t> </a:t>
            </a:r>
            <a:r>
              <a:rPr lang="en-US" dirty="0"/>
              <a:t>summaries on OSHA’s website.</a:t>
            </a:r>
            <a:r>
              <a:rPr lang="en-US" baseline="0" dirty="0"/>
              <a:t> </a:t>
            </a:r>
            <a:r>
              <a:rPr lang="en-US" dirty="0"/>
              <a:t>Go to:</a:t>
            </a:r>
            <a:r>
              <a:rPr lang="en-US" baseline="0" dirty="0"/>
              <a:t> </a:t>
            </a:r>
            <a:r>
              <a:rPr lang="en-US" b="1" dirty="0"/>
              <a:t>http://www.osha.gov/pls/imis/accidentsearch.html.</a:t>
            </a:r>
            <a:r>
              <a:rPr lang="en-US" b="1" baseline="0" dirty="0"/>
              <a:t> </a:t>
            </a:r>
            <a:r>
              <a:rPr lang="en-US" dirty="0"/>
              <a:t>Within the keyword field, enter a</a:t>
            </a:r>
            <a:r>
              <a:rPr lang="en-US" baseline="0" dirty="0"/>
              <a:t> </a:t>
            </a:r>
            <a:r>
              <a:rPr lang="en-US" dirty="0"/>
              <a:t>keyword to be searched against.</a:t>
            </a:r>
            <a:r>
              <a:rPr lang="en-US" baseline="0" dirty="0"/>
              <a:t> </a:t>
            </a:r>
            <a:r>
              <a:rPr lang="en-US" dirty="0"/>
              <a:t>For example, to obtain accident</a:t>
            </a:r>
            <a:r>
              <a:rPr lang="en-US" baseline="0" dirty="0"/>
              <a:t> </a:t>
            </a:r>
            <a:r>
              <a:rPr lang="en-US" dirty="0"/>
              <a:t>investigations involving</a:t>
            </a:r>
            <a:r>
              <a:rPr lang="en-US" baseline="0" dirty="0"/>
              <a:t> </a:t>
            </a:r>
            <a:r>
              <a:rPr lang="en-US" dirty="0"/>
              <a:t>electrocutions, enter the key word</a:t>
            </a:r>
            <a:r>
              <a:rPr lang="en-US" baseline="0" dirty="0"/>
              <a:t> </a:t>
            </a:r>
            <a:r>
              <a:rPr lang="en-US" dirty="0"/>
              <a:t>electrocuted. To view a list of key</a:t>
            </a:r>
            <a:r>
              <a:rPr lang="en-US" baseline="0" dirty="0"/>
              <a:t> </a:t>
            </a:r>
            <a:r>
              <a:rPr lang="en-US" dirty="0"/>
              <a:t>words, use the keyword list at the</a:t>
            </a:r>
            <a:r>
              <a:rPr lang="en-US" baseline="0" dirty="0"/>
              <a:t> </a:t>
            </a:r>
            <a:r>
              <a:rPr lang="en-US" dirty="0"/>
              <a:t>bottom of the Accident</a:t>
            </a:r>
            <a:r>
              <a:rPr lang="en-US" baseline="0" dirty="0"/>
              <a:t> </a:t>
            </a:r>
            <a:r>
              <a:rPr lang="en-US" dirty="0"/>
              <a:t>Investigation Search page.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262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#3:  Worker was fatally injured when he was electrocuted and fell to the concrete floor while working from an 8' fiberglass stepladder. Worker was changing an energized ballast on a two-bulb florescent light fixture, located approximately 11.5 ft. off the ground.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48466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NOTES: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For the most current statistical data, or for more detail, see: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http://www.bls.gov/iif/</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406616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a:t>Contact with overhead power lines</a:t>
            </a:r>
          </a:p>
          <a:p>
            <a:r>
              <a:rPr lang="en-US" dirty="0"/>
              <a:t>Overhead and buried power lines are especially hazardous because they carry extremely high voltage.</a:t>
            </a:r>
          </a:p>
          <a:p>
            <a:r>
              <a:rPr lang="en-US" dirty="0"/>
              <a:t>Fatalities are possible as electrocution is the main risk; however, burns and falls from elevations are also hazards that workers are exposed to while working in the vicinity of high voltage power lines.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411514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Workers may not realize that cranes are not the only equipment that reaches overhead power lines.</a:t>
            </a:r>
          </a:p>
          <a:p>
            <a:r>
              <a:rPr lang="en-US" dirty="0"/>
              <a:t>Working on a ladder or in a man-basket suspended under or near power lines also poses a risk of electrocution.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094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 note: The covering on an overhead power line is primarily for weather protection; therefore, workers need to know that if they touch a power line, covered or bare, death is probable.</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Voltages of overhead lines range from 120 to 750,000 volts. The most reliable way to know the voltage is to ask the utility company that owns the line.</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Video: Electrocution: Work Safely with Ladders Near Power Lines (Runtime: 00:05:39)</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786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 hazards regarding contact with energized sources are electrical shock and burns. Electrical shock occurs when the body becomes part of the electric circuit, either when an individual comes in contact with both wires of an electrical circuit, one wire of an energized circuit and the ground, or a metallic part that has become energized by contact with an electrical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4922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a:t>Enabling Objectives:</a:t>
            </a:r>
          </a:p>
          <a:p>
            <a:pPr marL="228600" indent="-228600">
              <a:buAutoNum type="arabicPeriod"/>
            </a:pPr>
            <a:r>
              <a:rPr lang="en-US" b="0" baseline="0" dirty="0"/>
              <a:t>Identify major electrical hazards.</a:t>
            </a:r>
          </a:p>
          <a:p>
            <a:pPr marL="228600" indent="-228600">
              <a:buAutoNum type="arabicPeriod"/>
            </a:pPr>
            <a:r>
              <a:rPr lang="en-US" b="0" baseline="0" dirty="0"/>
              <a:t>Describe types of electrical hazards.</a:t>
            </a:r>
          </a:p>
          <a:p>
            <a:pPr marL="228600" indent="-228600">
              <a:buAutoNum type="arabicPeriod"/>
            </a:pPr>
            <a:r>
              <a:rPr lang="en-US" b="0" baseline="0" dirty="0"/>
              <a:t>Describe electrical protection methods.</a:t>
            </a:r>
          </a:p>
          <a:p>
            <a:pPr marL="228600" indent="-228600">
              <a:buAutoNum type="arabicPeriod"/>
            </a:pPr>
            <a:r>
              <a:rPr lang="en-US" b="0" baseline="0" dirty="0"/>
              <a:t>Recognize employer requirements to protect workers from electrical hazards.</a:t>
            </a:r>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423038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severity and effects of an electrical shock depend on a number of factors, such as the pathway through the body, the amount of current, the length of time of the exposure, and whether the skin is wet or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is a great conductor of electricity, allowing current to flow more easily in wet conditions and through wet skin.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46296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281791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power supply to electrical equipment is not grounded or the path has been broken, or if there are live parts or bare wires, a fault current may travel through a worker's body, causing electrical burns or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when the power system is properly grounded, electrical equipment can instantly change from safe to hazardous because of extreme conditions and rough treatment.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81455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1768586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Mercury vapor light fixture on the wood pole was repaired and the ballast strap was not replaced causing</a:t>
            </a:r>
            <a:r>
              <a:rPr lang="en-US" baseline="0" dirty="0"/>
              <a:t> the ballast to short from movement the secondary wiring energizing the connecting electrical conduit. </a:t>
            </a:r>
          </a:p>
          <a:p>
            <a:r>
              <a:rPr lang="en-US" dirty="0"/>
              <a:t>Bleed resistor</a:t>
            </a:r>
            <a:r>
              <a:rPr lang="en-US" baseline="0" dirty="0"/>
              <a:t>s are used to bleed off potential electrical stored energy from capacitors. </a:t>
            </a:r>
          </a:p>
          <a:p>
            <a:r>
              <a:rPr lang="en-US" baseline="0" dirty="0"/>
              <a:t>Rubber insulators are required over capacitor terminals in locations of contact.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71518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they are exposed, flexible, and unsecured, extension</a:t>
            </a:r>
            <a:r>
              <a:rPr lang="en-US" baseline="0" dirty="0"/>
              <a:t> and flexible cords</a:t>
            </a:r>
            <a:r>
              <a:rPr lang="en-US" dirty="0"/>
              <a:t> are more susceptible to damage than fixed wiring. Hazards are created when cords, cord connectors, receptacles, and cord- and plug connected equipment are improperly used and maintained.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reduce hazards, flexible cords must connect to devices and to fittings in ways that prevent tension at joints and terminal screws. A flexible cord may be damaged by door or window edges, staples and fastenings, abrasion from adjacent materials, or simply by aging. If the electrical conductors become exposed, there is a danger of shocks, burns,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Overloading extension cords can cause them to overheat. Capacity of the extension cord should be labeled on the UL tag.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2298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The </a:t>
            </a:r>
            <a:r>
              <a:rPr lang="en-US" i="1" dirty="0"/>
              <a:t>higher</a:t>
            </a:r>
            <a:r>
              <a:rPr lang="en-US" dirty="0"/>
              <a:t> the wire</a:t>
            </a:r>
            <a:r>
              <a:rPr lang="en-US" baseline="0" dirty="0"/>
              <a:t> gauge number of the wire</a:t>
            </a:r>
            <a:r>
              <a:rPr lang="en-US" dirty="0"/>
              <a:t> in the cord the </a:t>
            </a:r>
            <a:r>
              <a:rPr lang="en-US" i="1" dirty="0"/>
              <a:t>less</a:t>
            </a:r>
            <a:r>
              <a:rPr lang="en-US" dirty="0"/>
              <a:t> current it can carry.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Length of the cord also effects its capacity. The UL tag capacity is related to it length. In general any cord over 100 ft. requires one size larger cord. (14 gauge to 12 gauge)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72581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Power strips capability to be over loaded because of the multiple plug arrangement. Most have overload protection but often malfunction causing fire. Use fixed wiring when possible.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298230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Portable heaters and appliances are often not used as the manufacturer recommends. Do not plug into a power strip! This causes overloads and fires.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3546526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a:t>Maintain safe distance from overhead power lines</a:t>
            </a:r>
          </a:p>
          <a:p>
            <a:pPr marL="171450" indent="-171450">
              <a:buFont typeface="Arial" panose="020B0604020202020204" pitchFamily="34" charset="0"/>
              <a:buChar char="•"/>
            </a:pPr>
            <a:r>
              <a:rPr lang="en-US" dirty="0"/>
              <a:t>Staying away from power lines is the best option. </a:t>
            </a:r>
          </a:p>
          <a:p>
            <a:pPr marL="171450" indent="-171450">
              <a:buFont typeface="Arial" panose="020B0604020202020204" pitchFamily="34" charset="0"/>
              <a:buChar char="•"/>
            </a:pPr>
            <a:r>
              <a:rPr lang="en-US" dirty="0"/>
              <a:t>The following table shows the safe power line clearance distance for various line voltages.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38214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https://www.osha.gov/Publications/osha3075.pdf </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“Most electrical accidents result from one of the following three factors: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unsafe equipment or installation,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unsafe environment, or</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unsafe work practices.”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42294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29 CFR 1926.1408 provides requirements for safe distances.</a:t>
            </a:r>
          </a:p>
          <a:p>
            <a:r>
              <a:rPr lang="en-US" dirty="0"/>
              <a:t>“</a:t>
            </a:r>
            <a:r>
              <a:rPr lang="en-US" b="1" dirty="0">
                <a:effectLst/>
              </a:rPr>
              <a:t>Note:</a:t>
            </a:r>
            <a:r>
              <a:rPr lang="en-US" dirty="0">
                <a:effectLst/>
              </a:rPr>
              <a:t> The value that follows "to" is up to and includes that value. For example, over 50 to 200 means up to and including 200kV.” </a:t>
            </a:r>
            <a:br>
              <a:rPr lang="en-US" dirty="0">
                <a:effectLst/>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4032151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"GFCI" is a ground fault circuit interrupter that is designed to protect people from severe and sometimes fatal electrical shock. A GFCI detects ground faults and interrupts the flow of electric current, and is designed to protect the worker by limiting the duration of an electrical shock.</a:t>
            </a:r>
          </a:p>
          <a:p>
            <a:endParaRPr lang="en-US" dirty="0"/>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NOTE: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If the light or tool [other product] remains “ON” when the “Test” button is pushed, the GFCI is not working properly or has been incorrectly installed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miswired</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If this is the case, a qualified electrician (equivalent to qualified electrician is a ‘licensed’, ‘certified’, and/or ‘registered’ electrician) needs to be contacted to properly wire or replace the GFCI device.</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66550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Receptacle GFCI: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Often found on construction work sites, outdoor areas and other locations where damp conditions do or could exist.</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2. Temporary/portable GFCI: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AP portable GFCI is an extension cord combined with a GFCI. It adds flexibility in using receptacles that are not protected by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GFCls</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Extension cords with GFCI protection incorporated should be used when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permanent protection is unavailable.</a:t>
            </a: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3. Circuit Breaker GFCI: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GFCI circuit breaker controls an entire circuit, and is installed as a replacement for a circuit breaker on the main circuit board. Rather than install multiple GFCI outlets, one GFCI circuit breaker can protect the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entire circuit. At sites equipped with circuit breakers, this type of GFCI might be installed in a panel box to give protection to selected circuits. Circuit breaker GFCIs should be tested monthly. Keep in mind that the test will disconnect power to</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everything on the circuit.</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29154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Extension cords may have damaged insulation. Sometimes the insulation inside an electrical tool or appliance is damaged. When the insulation is damaged, exposed metal parts may become energized if a live wire inside touches the metal parts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33026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OSHA standards: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Use only equipment that is approved [29 CFR 1926.403(a)]</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Use all equipment according to the manufacturer's instructions [29 CFR 1926.403(b)(2)]</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225935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Common examples of misused equipment</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Using multi-receptacle boxes designed to be mounted by fitting them with a power cord and placing them on the floor.</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Fabricating extension cords with ROMEX wire.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Using equipment outdoors that is labeled for use only in dry, indoor locations.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Attaching ungrounded, two-prong adapter plugs to three-prong cords and tools.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Using circuit breakers or fuses with the wrong rating for over-current protection, e.g., using a 30-amp breaker in a system with 15 or 20 amp receptacles. Protection is lost because it will not trip when the system’s load has been exceeded.</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Using modified cords or tools, i.e., ground prongs </a:t>
            </a:r>
            <a:r>
              <a:rPr lang="fr-FR"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removed</a:t>
            </a:r>
            <a:r>
              <a:rPr lang="fr-FR"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face plates, </a:t>
            </a:r>
            <a:r>
              <a:rPr lang="fr-FR"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insulation</a:t>
            </a:r>
            <a:r>
              <a:rPr lang="fr-FR"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etc.</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Using cords or tools with worn insulation or exposed wires.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156675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195461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757623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Source: NIOSH Electrical Safety Manual [2009-113]: http://www.cdc.gov/niosh/docs/2009-113</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Lockout/</a:t>
            </a:r>
            <a:r>
              <a:rPr lang="en-US" dirty="0" err="1"/>
              <a:t>tagout</a:t>
            </a:r>
            <a:r>
              <a:rPr lang="en-US" dirty="0"/>
              <a:t> is an essential safety procedure that protects workers from injury while working on or near electrical circuits and equipment. In addition, lockout/</a:t>
            </a:r>
            <a:r>
              <a:rPr lang="en-US" dirty="0" err="1"/>
              <a:t>tagout</a:t>
            </a:r>
            <a:r>
              <a:rPr lang="en-US" dirty="0"/>
              <a:t> prevents contact with operating equipment parts such as, blades, gears, shafts, etc.</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957788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To protect against being electrocuted, workers need to follow lockout/tagout procedures. When performing lockout/tagout on circuits and equipment, the following checklist can be used:</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Identify all sources of electrical energy for the equipment or circuits in question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Disable backup energy sources such as generators and batteries</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Identify all shut-offs for each energy source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Notify all personnel that equipment and circuitry must be shut off, locked out, and tagged out (Simply turning a switch off is not enough)</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Shut off energy sources and lock switch gear in the OFF position. Each worker should apply his/her individual lock and keys kept with the worker</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Test equipment and circuitry to ensure they are de-energized. This must be done by a qualified person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Deplete stored energy (for example, in capacitors) by bleeding, blocking, grounding, etc.</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Apply a lock or tag to alert other workers that an energy source or piece of equipment has been locked or tagged out</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Make sure all workers are safe and accounted for before equipment and circuits are unlocked and turned back on. Only a qualified person may determine when it is safe to re-energize circuits.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228520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Discuss examples given in class.</a:t>
            </a:r>
          </a:p>
          <a:p>
            <a:r>
              <a:rPr lang="en-US" dirty="0"/>
              <a:t>Watch OSHA videos and discuss videos.</a:t>
            </a:r>
          </a:p>
          <a:p>
            <a:endParaRPr lang="en-US" dirty="0"/>
          </a:p>
          <a:p>
            <a:r>
              <a:rPr lang="en-US" dirty="0"/>
              <a:t>Video #1: Repair Welder Electrocuted – 1 fatality (runtime: 00:02:23)</a:t>
            </a:r>
          </a:p>
          <a:p>
            <a:endParaRPr lang="en-US" dirty="0"/>
          </a:p>
          <a:p>
            <a:r>
              <a:rPr lang="en-US" dirty="0"/>
              <a:t>Video</a:t>
            </a:r>
            <a:r>
              <a:rPr lang="en-US" baseline="0" dirty="0"/>
              <a:t> #2: Electrical Panel Repair Results in Electrocution – 1 fatality (runtime: 00:01:56)</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2701629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a:t>Power source identification</a:t>
            </a:r>
          </a:p>
          <a:p>
            <a:r>
              <a:rPr lang="en-US" dirty="0"/>
              <a:t>Make sure that all breakers are marked accordingly for the circuits they protect.</a:t>
            </a:r>
          </a:p>
          <a:p>
            <a:r>
              <a:rPr lang="en-US" dirty="0"/>
              <a:t>Make sure that all disconnect means are marked accordingly for the equipment they service.</a:t>
            </a:r>
          </a:p>
          <a:p>
            <a:r>
              <a:rPr lang="en-US" dirty="0"/>
              <a:t>Make sure that all voltages are identified with proper labeling.</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965257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(AEGCP) assured equipment grounding control program.</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491804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Photo on left:  ground missing</a:t>
            </a:r>
          </a:p>
          <a:p>
            <a:endParaRPr lang="en-US" dirty="0"/>
          </a:p>
          <a:p>
            <a:r>
              <a:rPr lang="en-US" dirty="0"/>
              <a:t>Photo</a:t>
            </a:r>
            <a:r>
              <a:rPr lang="en-US" baseline="0" dirty="0"/>
              <a:t> on right: cord in water; cord taped to repair </a:t>
            </a:r>
          </a:p>
          <a:p>
            <a:endParaRPr lang="en-US" dirty="0"/>
          </a:p>
          <a:p>
            <a:r>
              <a:rPr lang="en-US" dirty="0"/>
              <a:t>Source: TEEX Susan Harwood</a:t>
            </a:r>
            <a:r>
              <a:rPr lang="en-US" baseline="0" dirty="0"/>
              <a:t> Grant #</a:t>
            </a:r>
            <a:r>
              <a:rPr lang="en-US" dirty="0"/>
              <a:t> 46F1-HT06</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52659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Photo on left:  open</a:t>
            </a:r>
            <a:r>
              <a:rPr lang="en-US" baseline="0" dirty="0"/>
              <a:t> electrical panel in motor control room; wet mop stored at electrical disconnect.</a:t>
            </a:r>
            <a:endParaRPr lang="en-US" dirty="0"/>
          </a:p>
          <a:p>
            <a:endParaRPr lang="en-US" dirty="0"/>
          </a:p>
          <a:p>
            <a:r>
              <a:rPr lang="en-US" dirty="0"/>
              <a:t>Photo</a:t>
            </a:r>
            <a:r>
              <a:rPr lang="en-US" baseline="0" dirty="0"/>
              <a:t> on right: breakers in panel not identified</a:t>
            </a:r>
          </a:p>
          <a:p>
            <a:endParaRPr lang="en-US" baseline="0" dirty="0"/>
          </a:p>
          <a:p>
            <a:r>
              <a:rPr lang="en-US" baseline="0" dirty="0"/>
              <a:t>Source:  https://www.osha.gov/SLTC/etools/poultry/general_hazards/elec_hazards.html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2742274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826676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251222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 SAFE </a:t>
            </a:r>
            <a:r>
              <a:rPr lang="en-US" dirty="0"/>
              <a:t>by recognizing, avoiding and protecting against all of these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86476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Electrical burns are the most common shock-related injury.</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three types of burns from electricity are: </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Electrical burns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result from heat generated by the flow of electric current through the body.</a:t>
            </a:r>
          </a:p>
          <a:p>
            <a:pPr marL="0" indent="0">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Arc/Flash burns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are high temperature burns caused by an electric arc or explosion.</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Thermal contact burns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occur when skin comes in contact with overheated electric equipment.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06232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Electrocution is fatal; it means to kill with electrical</a:t>
            </a:r>
            <a:r>
              <a:rPr lang="en-US" baseline="0" dirty="0"/>
              <a:t> shock</a:t>
            </a:r>
            <a:r>
              <a:rPr lang="en-US" dirty="0"/>
              <a:t>.</a:t>
            </a:r>
          </a:p>
          <a:p>
            <a:r>
              <a:rPr lang="en-US" dirty="0"/>
              <a:t>Electrocution results when a human is exposed to a lethal amount of electrical energy.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27616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Shock results when the body becomes part of the electrical circuit; current enters the body at one point and leaves at another.</a:t>
            </a:r>
          </a:p>
          <a:p>
            <a:r>
              <a:rPr lang="en-US" dirty="0"/>
              <a:t>Electrical shock is defined as a reflex response to the passage of electric current through the body.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44364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An arc flash is the sudden release of electrical energy through the air when a high-voltage gap exists and there is a breakdown between conductors. </a:t>
            </a:r>
          </a:p>
          <a:p>
            <a:r>
              <a:rPr lang="en-US" dirty="0"/>
              <a:t>An arc flash gives off thermal radiation (heat) and bright, intense light that can cause burns. </a:t>
            </a:r>
          </a:p>
          <a:p>
            <a:r>
              <a:rPr lang="en-US" dirty="0"/>
              <a:t>Temperatures have been recorded as high as 35,000°F.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6649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Electrical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dts/vtools/construction/ladder_powerline_fnl_eng_web.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Y2MwX738e1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video/shipyard_accidents/08_welder_electrocuted.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ha.gov/video/shipyard_accidents/15_lockout_tagout_failur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Electrical</a:t>
            </a:r>
          </a:p>
        </p:txBody>
      </p:sp>
      <p:sp>
        <p:nvSpPr>
          <p:cNvPr id="3" name="Subtitle 2"/>
          <p:cNvSpPr>
            <a:spLocks noGrp="1"/>
          </p:cNvSpPr>
          <p:nvPr>
            <p:ph type="subTitle" idx="1"/>
          </p:nvPr>
        </p:nvSpPr>
        <p:spPr>
          <a:xfrm>
            <a:off x="0" y="3434862"/>
            <a:ext cx="9144000" cy="1752600"/>
          </a:xfrm>
        </p:spPr>
        <p:txBody>
          <a:bodyPr/>
          <a:lstStyle/>
          <a:p>
            <a:r>
              <a:rPr lang="en-US" dirty="0"/>
              <a:t>OSHA 10-hour Outreach Training</a:t>
            </a:r>
          </a:p>
          <a:p>
            <a:r>
              <a:rPr lang="en-US" dirty="0"/>
              <a:t>General Industry</a:t>
            </a:r>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621"/>
            <a:ext cx="8229600" cy="1143000"/>
          </a:xfrm>
        </p:spPr>
        <p:txBody>
          <a:bodyPr/>
          <a:lstStyle/>
          <a:p>
            <a:r>
              <a:rPr lang="en-US" dirty="0"/>
              <a:t>Electrical Hazards</a:t>
            </a:r>
          </a:p>
        </p:txBody>
      </p:sp>
      <p:sp>
        <p:nvSpPr>
          <p:cNvPr id="3" name="Content Placeholder 2"/>
          <p:cNvSpPr>
            <a:spLocks noGrp="1"/>
          </p:cNvSpPr>
          <p:nvPr>
            <p:ph idx="1"/>
          </p:nvPr>
        </p:nvSpPr>
        <p:spPr>
          <a:xfrm>
            <a:off x="914400" y="1379621"/>
            <a:ext cx="7315200" cy="4259180"/>
          </a:xfrm>
        </p:spPr>
        <p:txBody>
          <a:bodyPr/>
          <a:lstStyle/>
          <a:p>
            <a:pPr marL="0" indent="0">
              <a:buNone/>
            </a:pPr>
            <a:r>
              <a:rPr lang="en-US" dirty="0"/>
              <a:t>Electrocution:</a:t>
            </a:r>
          </a:p>
          <a:p>
            <a:r>
              <a:rPr lang="en-US" sz="2800" dirty="0"/>
              <a:t>Is fatal </a:t>
            </a:r>
          </a:p>
          <a:p>
            <a:r>
              <a:rPr lang="en-US" sz="2800" dirty="0"/>
              <a:t>Meaning: to kill with electrical shock</a:t>
            </a:r>
          </a:p>
          <a:p>
            <a:r>
              <a:rPr lang="en-US" sz="2800" dirty="0"/>
              <a:t>Results when a human is exposed to a lethal amount of electrical energy</a:t>
            </a:r>
          </a:p>
        </p:txBody>
      </p:sp>
    </p:spTree>
    <p:extLst>
      <p:ext uri="{BB962C8B-B14F-4D97-AF65-F5344CB8AC3E}">
        <p14:creationId xmlns:p14="http://schemas.microsoft.com/office/powerpoint/2010/main" val="157331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312985"/>
            <a:ext cx="5257800" cy="4495801"/>
          </a:xfrm>
        </p:spPr>
        <p:txBody>
          <a:bodyPr/>
          <a:lstStyle/>
          <a:p>
            <a:pPr marL="0" indent="0">
              <a:buNone/>
            </a:pPr>
            <a:r>
              <a:rPr lang="en-US" dirty="0"/>
              <a:t>Shock:</a:t>
            </a:r>
          </a:p>
          <a:p>
            <a:r>
              <a:rPr lang="en-US" sz="2800" dirty="0"/>
              <a:t>Body becomes part </a:t>
            </a:r>
            <a:br>
              <a:rPr lang="en-US" sz="2800" dirty="0"/>
            </a:br>
            <a:r>
              <a:rPr lang="en-US" sz="2800" dirty="0"/>
              <a:t>of electrical circuit</a:t>
            </a:r>
          </a:p>
          <a:p>
            <a:r>
              <a:rPr lang="en-US" sz="2800" dirty="0"/>
              <a:t>Reflex response to </a:t>
            </a:r>
            <a:br>
              <a:rPr lang="en-US" sz="2800" dirty="0"/>
            </a:br>
            <a:r>
              <a:rPr lang="en-US" sz="2800" dirty="0"/>
              <a:t>passage of electric </a:t>
            </a:r>
            <a:br>
              <a:rPr lang="en-US" sz="2800" dirty="0"/>
            </a:br>
            <a:r>
              <a:rPr lang="en-US" sz="2800" dirty="0"/>
              <a:t>current through the body</a:t>
            </a:r>
          </a:p>
        </p:txBody>
      </p:sp>
      <p:pic>
        <p:nvPicPr>
          <p:cNvPr id="4" name="Picture 3" title="Electrical burns on a fo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87" y="1571733"/>
            <a:ext cx="2960048" cy="1989152"/>
          </a:xfrm>
          <a:prstGeom prst="rect">
            <a:avLst/>
          </a:prstGeom>
          <a:ln>
            <a:solidFill>
              <a:schemeClr val="tx1"/>
            </a:solidFill>
          </a:ln>
        </p:spPr>
      </p:pic>
      <p:sp>
        <p:nvSpPr>
          <p:cNvPr id="5" name="TextBox 4"/>
          <p:cNvSpPr txBox="1"/>
          <p:nvPr/>
        </p:nvSpPr>
        <p:spPr>
          <a:xfrm>
            <a:off x="7657153" y="3604189"/>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6078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295400"/>
            <a:ext cx="7315200" cy="4114800"/>
          </a:xfrm>
        </p:spPr>
        <p:txBody>
          <a:bodyPr/>
          <a:lstStyle/>
          <a:p>
            <a:pPr marL="0" indent="0">
              <a:buNone/>
            </a:pPr>
            <a:r>
              <a:rPr lang="en-US" dirty="0"/>
              <a:t>Arc Flash/Arc Blast</a:t>
            </a:r>
          </a:p>
          <a:p>
            <a:r>
              <a:rPr lang="en-US" sz="2800" dirty="0"/>
              <a:t>Arc flash  </a:t>
            </a:r>
          </a:p>
          <a:p>
            <a:pPr lvl="1"/>
            <a:r>
              <a:rPr lang="en-US" sz="2400" dirty="0"/>
              <a:t>Sudden release of electrical energy through air when a high-voltage gap exists and there is a breakdown between conductors </a:t>
            </a:r>
          </a:p>
          <a:p>
            <a:pPr lvl="1"/>
            <a:r>
              <a:rPr lang="en-US" sz="2400" dirty="0"/>
              <a:t>Gives off thermal radiation (heat) and bright, intense light that can cause burns</a:t>
            </a:r>
          </a:p>
          <a:p>
            <a:pPr lvl="1"/>
            <a:r>
              <a:rPr lang="en-US" sz="2400" dirty="0"/>
              <a:t>Temperatures as high as 35,000°F</a:t>
            </a:r>
          </a:p>
        </p:txBody>
      </p:sp>
    </p:spTree>
    <p:extLst>
      <p:ext uri="{BB962C8B-B14F-4D97-AF65-F5344CB8AC3E}">
        <p14:creationId xmlns:p14="http://schemas.microsoft.com/office/powerpoint/2010/main" val="148122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066800" y="1295400"/>
            <a:ext cx="6705600" cy="2895600"/>
          </a:xfrm>
        </p:spPr>
        <p:txBody>
          <a:bodyPr/>
          <a:lstStyle/>
          <a:p>
            <a:r>
              <a:rPr lang="en-US" sz="2800" dirty="0"/>
              <a:t>Arc blast – high-voltage arcs can also produce considerable pressure waves by rapidly heating the air and creating a blast</a:t>
            </a:r>
          </a:p>
        </p:txBody>
      </p:sp>
    </p:spTree>
    <p:extLst>
      <p:ext uri="{BB962C8B-B14F-4D97-AF65-F5344CB8AC3E}">
        <p14:creationId xmlns:p14="http://schemas.microsoft.com/office/powerpoint/2010/main" val="401917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219200" y="1143001"/>
            <a:ext cx="7086600" cy="3657600"/>
          </a:xfrm>
        </p:spPr>
        <p:txBody>
          <a:bodyPr/>
          <a:lstStyle/>
          <a:p>
            <a:pPr marL="0" indent="0">
              <a:buNone/>
            </a:pPr>
            <a:r>
              <a:rPr lang="en-US" dirty="0"/>
              <a:t>Fire:</a:t>
            </a:r>
          </a:p>
          <a:p>
            <a:r>
              <a:rPr lang="en-US" sz="2800" dirty="0"/>
              <a:t>Most result from problems with "fixed wiring”</a:t>
            </a:r>
          </a:p>
          <a:p>
            <a:r>
              <a:rPr lang="en-US" sz="2800" dirty="0"/>
              <a:t>Problems with cords, plugs, receptacles, and switches also cause electrical fires</a:t>
            </a:r>
          </a:p>
        </p:txBody>
      </p:sp>
    </p:spTree>
    <p:extLst>
      <p:ext uri="{BB962C8B-B14F-4D97-AF65-F5344CB8AC3E}">
        <p14:creationId xmlns:p14="http://schemas.microsoft.com/office/powerpoint/2010/main" val="131598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181099"/>
            <a:ext cx="7467600" cy="4686301"/>
          </a:xfrm>
        </p:spPr>
        <p:txBody>
          <a:bodyPr/>
          <a:lstStyle/>
          <a:p>
            <a:pPr marL="0" indent="0">
              <a:buNone/>
            </a:pPr>
            <a:r>
              <a:rPr lang="en-US" dirty="0"/>
              <a:t>Explosions:</a:t>
            </a:r>
          </a:p>
          <a:p>
            <a:r>
              <a:rPr lang="en-US" sz="2800" dirty="0"/>
              <a:t>Occur when electricity ignites  explosive mixture of material in the air</a:t>
            </a:r>
          </a:p>
          <a:p>
            <a:r>
              <a:rPr lang="en-US" sz="2800" dirty="0"/>
              <a:t>Note:</a:t>
            </a:r>
          </a:p>
          <a:p>
            <a:pPr lvl="1"/>
            <a:r>
              <a:rPr lang="en-US" sz="2400" dirty="0"/>
              <a:t>Electricity is source of these hazards</a:t>
            </a:r>
          </a:p>
          <a:p>
            <a:pPr lvl="1"/>
            <a:r>
              <a:rPr lang="en-US" sz="2400" dirty="0"/>
              <a:t>All hazards are of equal importance</a:t>
            </a:r>
          </a:p>
          <a:p>
            <a:pPr lvl="1"/>
            <a:r>
              <a:rPr lang="en-US" sz="2400" dirty="0"/>
              <a:t>Lesson focuses on eliminating electrical hazards</a:t>
            </a:r>
          </a:p>
        </p:txBody>
      </p:sp>
    </p:spTree>
    <p:extLst>
      <p:ext uri="{BB962C8B-B14F-4D97-AF65-F5344CB8AC3E}">
        <p14:creationId xmlns:p14="http://schemas.microsoft.com/office/powerpoint/2010/main" val="197687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609600" y="1265817"/>
            <a:ext cx="7924800" cy="3382384"/>
          </a:xfrm>
        </p:spPr>
        <p:txBody>
          <a:bodyPr/>
          <a:lstStyle/>
          <a:p>
            <a:pPr marL="0" indent="0">
              <a:buNone/>
            </a:pPr>
            <a:r>
              <a:rPr lang="en-US" dirty="0"/>
              <a:t>Examples of fatal accidents:</a:t>
            </a:r>
          </a:p>
          <a:p>
            <a:r>
              <a:rPr lang="en-US" sz="2800" dirty="0"/>
              <a:t>Case #1: Worker electrocuted when the ladder came in contact with overhead power lines</a:t>
            </a:r>
          </a:p>
          <a:p>
            <a:r>
              <a:rPr lang="en-US" sz="2800" dirty="0"/>
              <a:t>Case #2: Worker electrocuted when mast came in contact with high voltage overhead lines</a:t>
            </a:r>
          </a:p>
        </p:txBody>
      </p:sp>
    </p:spTree>
    <p:extLst>
      <p:ext uri="{BB962C8B-B14F-4D97-AF65-F5344CB8AC3E}">
        <p14:creationId xmlns:p14="http://schemas.microsoft.com/office/powerpoint/2010/main" val="415908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762000" y="1447801"/>
            <a:ext cx="7696200" cy="2666999"/>
          </a:xfrm>
        </p:spPr>
        <p:txBody>
          <a:bodyPr/>
          <a:lstStyle/>
          <a:p>
            <a:r>
              <a:rPr lang="en-US" sz="2800" dirty="0"/>
              <a:t>Case #3: Worker changing energized ballast on light fixture was electrocuted and fell to the concrete floor while working from an 8' fiberglass stepladder. </a:t>
            </a:r>
          </a:p>
        </p:txBody>
      </p:sp>
    </p:spTree>
    <p:extLst>
      <p:ext uri="{BB962C8B-B14F-4D97-AF65-F5344CB8AC3E}">
        <p14:creationId xmlns:p14="http://schemas.microsoft.com/office/powerpoint/2010/main" val="164493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457200" y="1143001"/>
            <a:ext cx="7315200" cy="2285999"/>
          </a:xfrm>
        </p:spPr>
        <p:txBody>
          <a:bodyPr/>
          <a:lstStyle/>
          <a:p>
            <a:pPr marL="0" indent="0">
              <a:buNone/>
            </a:pPr>
            <a:r>
              <a:rPr lang="en-US" dirty="0"/>
              <a:t>U.S. Bureau of Labor Statistics:</a:t>
            </a:r>
          </a:p>
          <a:p>
            <a:r>
              <a:rPr lang="en-US" sz="2800" dirty="0"/>
              <a:t>156 electrocutions for 2014</a:t>
            </a:r>
          </a:p>
          <a:p>
            <a:r>
              <a:rPr lang="en-US" sz="2800" dirty="0"/>
              <a:t>Up from 141 in 2013</a:t>
            </a:r>
          </a:p>
        </p:txBody>
      </p:sp>
      <p:pic>
        <p:nvPicPr>
          <p:cNvPr id="4" name="Picture 3" title="Man being electrocuted with sp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3037458"/>
            <a:ext cx="3136900" cy="2764285"/>
          </a:xfrm>
          <a:prstGeom prst="rect">
            <a:avLst/>
          </a:prstGeom>
          <a:ln>
            <a:solidFill>
              <a:schemeClr val="tx1"/>
            </a:solidFill>
          </a:ln>
        </p:spPr>
      </p:pic>
      <p:pic>
        <p:nvPicPr>
          <p:cNvPr id="5" name="Picture 4" title="Electrocuted man"/>
          <p:cNvPicPr>
            <a:picLocks noChangeAspect="1"/>
          </p:cNvPicPr>
          <p:nvPr/>
        </p:nvPicPr>
        <p:blipFill rotWithShape="1">
          <a:blip r:embed="rId4">
            <a:extLst>
              <a:ext uri="{28A0092B-C50C-407E-A947-70E740481C1C}">
                <a14:useLocalDpi xmlns:a14="http://schemas.microsoft.com/office/drawing/2010/main" val="0"/>
              </a:ext>
            </a:extLst>
          </a:blip>
          <a:srcRect l="5899"/>
          <a:stretch/>
        </p:blipFill>
        <p:spPr>
          <a:xfrm>
            <a:off x="6070600" y="3932685"/>
            <a:ext cx="2378217" cy="1955800"/>
          </a:xfrm>
          <a:prstGeom prst="rect">
            <a:avLst/>
          </a:prstGeom>
          <a:ln>
            <a:solidFill>
              <a:schemeClr val="tx1"/>
            </a:solidFill>
          </a:ln>
        </p:spPr>
      </p:pic>
      <p:pic>
        <p:nvPicPr>
          <p:cNvPr id="6" name="Picture 5" title="Electrocuted man"/>
          <p:cNvPicPr>
            <a:picLocks noChangeAspect="1"/>
          </p:cNvPicPr>
          <p:nvPr/>
        </p:nvPicPr>
        <p:blipFill rotWithShape="1">
          <a:blip r:embed="rId5">
            <a:extLst>
              <a:ext uri="{28A0092B-C50C-407E-A947-70E740481C1C}">
                <a14:useLocalDpi xmlns:a14="http://schemas.microsoft.com/office/drawing/2010/main" val="0"/>
              </a:ext>
            </a:extLst>
          </a:blip>
          <a:srcRect r="6000"/>
          <a:stretch/>
        </p:blipFill>
        <p:spPr>
          <a:xfrm>
            <a:off x="6061217" y="1764525"/>
            <a:ext cx="2387600" cy="1968500"/>
          </a:xfrm>
          <a:prstGeom prst="rect">
            <a:avLst/>
          </a:prstGeom>
          <a:ln>
            <a:solidFill>
              <a:schemeClr val="tx1"/>
            </a:solidFill>
          </a:ln>
        </p:spPr>
      </p:pic>
      <p:sp>
        <p:nvSpPr>
          <p:cNvPr id="7" name="TextBox 6"/>
          <p:cNvSpPr txBox="1"/>
          <p:nvPr/>
        </p:nvSpPr>
        <p:spPr>
          <a:xfrm>
            <a:off x="3958736" y="5888485"/>
            <a:ext cx="1226527" cy="215444"/>
          </a:xfrm>
          <a:prstGeom prst="rect">
            <a:avLst/>
          </a:prstGeom>
          <a:noFill/>
        </p:spPr>
        <p:txBody>
          <a:bodyPr wrap="square" rtlCol="0">
            <a:spAutoFit/>
          </a:bodyPr>
          <a:lstStyle/>
          <a:p>
            <a:pPr algn="ctr"/>
            <a:r>
              <a:rPr lang="en-US" sz="800" dirty="0"/>
              <a:t>Source of graphics: OSHA</a:t>
            </a:r>
          </a:p>
        </p:txBody>
      </p:sp>
    </p:spTree>
    <p:extLst>
      <p:ext uri="{BB962C8B-B14F-4D97-AF65-F5344CB8AC3E}">
        <p14:creationId xmlns:p14="http://schemas.microsoft.com/office/powerpoint/2010/main" val="246646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Types of Electrical Hazards</a:t>
            </a:r>
          </a:p>
        </p:txBody>
      </p:sp>
      <p:sp>
        <p:nvSpPr>
          <p:cNvPr id="3" name="Content Placeholder 2"/>
          <p:cNvSpPr>
            <a:spLocks noGrp="1"/>
          </p:cNvSpPr>
          <p:nvPr>
            <p:ph idx="1"/>
          </p:nvPr>
        </p:nvSpPr>
        <p:spPr>
          <a:xfrm>
            <a:off x="647700" y="1219200"/>
            <a:ext cx="7124700" cy="3657600"/>
          </a:xfrm>
        </p:spPr>
        <p:txBody>
          <a:bodyPr/>
          <a:lstStyle/>
          <a:p>
            <a:pPr marL="0" indent="0">
              <a:buNone/>
            </a:pPr>
            <a:r>
              <a:rPr lang="en-US" dirty="0"/>
              <a:t>Contact with overhead power lines:</a:t>
            </a:r>
          </a:p>
          <a:p>
            <a:r>
              <a:rPr lang="en-US" sz="2800" dirty="0"/>
              <a:t>Overhead and buried </a:t>
            </a:r>
            <a:br>
              <a:rPr lang="en-US" sz="2800" dirty="0"/>
            </a:br>
            <a:r>
              <a:rPr lang="en-US" sz="2800" dirty="0"/>
              <a:t>power lines carry </a:t>
            </a:r>
            <a:br>
              <a:rPr lang="en-US" sz="2800" dirty="0"/>
            </a:br>
            <a:r>
              <a:rPr lang="en-US" sz="2800" dirty="0"/>
              <a:t>extremely high voltage</a:t>
            </a:r>
          </a:p>
          <a:p>
            <a:r>
              <a:rPr lang="en-US" sz="2800" dirty="0"/>
              <a:t>Risks</a:t>
            </a:r>
          </a:p>
          <a:p>
            <a:pPr lvl="1"/>
            <a:r>
              <a:rPr lang="en-US" sz="2400" dirty="0"/>
              <a:t>Electrocution (main risk)</a:t>
            </a:r>
          </a:p>
          <a:p>
            <a:pPr lvl="1"/>
            <a:r>
              <a:rPr lang="en-US" sz="2400" dirty="0"/>
              <a:t>Burns and falls</a:t>
            </a:r>
          </a:p>
        </p:txBody>
      </p:sp>
      <p:pic>
        <p:nvPicPr>
          <p:cNvPr id="4" name="Picture 3" title="Overhead powerline contact electrocution"/>
          <p:cNvPicPr>
            <a:picLocks noChangeAspect="1"/>
          </p:cNvPicPr>
          <p:nvPr/>
        </p:nvPicPr>
        <p:blipFill>
          <a:blip r:embed="rId3"/>
          <a:stretch>
            <a:fillRect/>
          </a:stretch>
        </p:blipFill>
        <p:spPr>
          <a:xfrm>
            <a:off x="5715000" y="1904999"/>
            <a:ext cx="2755055" cy="3424789"/>
          </a:xfrm>
          <a:prstGeom prst="rect">
            <a:avLst/>
          </a:prstGeom>
          <a:ln w="19050">
            <a:solidFill>
              <a:schemeClr val="tx1"/>
            </a:solidFill>
          </a:ln>
        </p:spPr>
      </p:pic>
      <p:sp>
        <p:nvSpPr>
          <p:cNvPr id="5" name="TextBox 4"/>
          <p:cNvSpPr txBox="1"/>
          <p:nvPr/>
        </p:nvSpPr>
        <p:spPr>
          <a:xfrm>
            <a:off x="7543800" y="5347155"/>
            <a:ext cx="955431"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30253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a:t>
            </a:r>
          </a:p>
        </p:txBody>
      </p:sp>
      <p:pic>
        <p:nvPicPr>
          <p:cNvPr id="4" name="Content Placeholder 3" title="Lightn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2819400" cy="4360672"/>
          </a:xfrm>
          <a:prstGeom prst="rect">
            <a:avLst/>
          </a:prstGeom>
          <a:ln w="19050" cap="sq">
            <a:solidFill>
              <a:srgbClr val="000000"/>
            </a:solidFill>
            <a:prstDash val="solid"/>
            <a:miter lim="800000"/>
          </a:ln>
          <a:effectLst/>
        </p:spPr>
      </p:pic>
      <p:pic>
        <p:nvPicPr>
          <p:cNvPr id="5" name="Picture 4" title="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311442"/>
            <a:ext cx="2381250" cy="1695450"/>
          </a:xfrm>
          <a:prstGeom prst="rect">
            <a:avLst/>
          </a:prstGeom>
          <a:ln w="19050" cap="sq">
            <a:solidFill>
              <a:srgbClr val="000000"/>
            </a:solidFill>
            <a:prstDash val="solid"/>
            <a:miter lim="800000"/>
          </a:ln>
          <a:effectLst/>
        </p:spPr>
      </p:pic>
      <p:pic>
        <p:nvPicPr>
          <p:cNvPr id="7" name="Picture 6" title="Exposed copper wi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27" y="3899194"/>
            <a:ext cx="2857500" cy="1428750"/>
          </a:xfrm>
          <a:prstGeom prst="rect">
            <a:avLst/>
          </a:prstGeom>
          <a:ln w="19050" cap="sq">
            <a:solidFill>
              <a:srgbClr val="000000"/>
            </a:solidFill>
            <a:prstDash val="solid"/>
            <a:miter lim="800000"/>
          </a:ln>
          <a:effectLst/>
        </p:spPr>
      </p:pic>
      <p:sp>
        <p:nvSpPr>
          <p:cNvPr id="6" name="TextBox 5"/>
          <p:cNvSpPr txBox="1"/>
          <p:nvPr/>
        </p:nvSpPr>
        <p:spPr>
          <a:xfrm>
            <a:off x="3958736" y="5715000"/>
            <a:ext cx="1226527"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138119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2"/>
            <a:ext cx="8229600" cy="1143000"/>
          </a:xfrm>
        </p:spPr>
        <p:txBody>
          <a:bodyPr/>
          <a:lstStyle/>
          <a:p>
            <a:r>
              <a:rPr lang="en-US" dirty="0"/>
              <a:t>Types of Electrical Hazards</a:t>
            </a:r>
          </a:p>
        </p:txBody>
      </p:sp>
      <p:sp>
        <p:nvSpPr>
          <p:cNvPr id="3" name="Content Placeholder 2"/>
          <p:cNvSpPr>
            <a:spLocks noGrp="1"/>
          </p:cNvSpPr>
          <p:nvPr>
            <p:ph idx="1"/>
          </p:nvPr>
        </p:nvSpPr>
        <p:spPr>
          <a:xfrm>
            <a:off x="685800" y="1524000"/>
            <a:ext cx="5410200" cy="3657600"/>
          </a:xfrm>
        </p:spPr>
        <p:txBody>
          <a:bodyPr/>
          <a:lstStyle/>
          <a:p>
            <a:r>
              <a:rPr lang="en-US" sz="2800" dirty="0"/>
              <a:t>Cranes are not the only equipment that can reach overhead power lines.</a:t>
            </a:r>
          </a:p>
          <a:p>
            <a:r>
              <a:rPr lang="en-US" sz="2800" dirty="0"/>
              <a:t>Use of ladders or suspension in a man-basket under or near power lines are risks.</a:t>
            </a:r>
          </a:p>
        </p:txBody>
      </p:sp>
      <p:pic>
        <p:nvPicPr>
          <p:cNvPr id="4" name="Picture 3" title="Beware overhead electric power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5" y="1575256"/>
            <a:ext cx="1771650" cy="1905000"/>
          </a:xfrm>
          <a:prstGeom prst="rect">
            <a:avLst/>
          </a:prstGeom>
          <a:ln>
            <a:solidFill>
              <a:schemeClr val="tx1"/>
            </a:solidFill>
          </a:ln>
        </p:spPr>
      </p:pic>
      <p:sp>
        <p:nvSpPr>
          <p:cNvPr id="5" name="TextBox 4"/>
          <p:cNvSpPr txBox="1"/>
          <p:nvPr/>
        </p:nvSpPr>
        <p:spPr>
          <a:xfrm>
            <a:off x="7773133" y="3480256"/>
            <a:ext cx="7620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134067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600200"/>
            <a:ext cx="7315200" cy="4343401"/>
          </a:xfrm>
        </p:spPr>
        <p:txBody>
          <a:bodyPr/>
          <a:lstStyle/>
          <a:p>
            <a:r>
              <a:rPr lang="en-US" sz="2800" b="1" dirty="0"/>
              <a:t>Important</a:t>
            </a:r>
            <a:r>
              <a:rPr lang="en-US" sz="2800" dirty="0"/>
              <a:t>: the covering on an overhead power line is primarily for weather protection; therefore, workers need to know that if they touch a power line, covered or bare, death is probable.</a:t>
            </a:r>
          </a:p>
          <a:p>
            <a:r>
              <a:rPr lang="en-US" sz="2800" dirty="0">
                <a:hlinkClick r:id="rId3"/>
              </a:rPr>
              <a:t>https://www.osha.gov/dts/vtools/construction/ladder_powerline_fnl_eng_web.html</a:t>
            </a:r>
            <a:r>
              <a:rPr lang="en-US" sz="2800" dirty="0"/>
              <a:t> </a:t>
            </a:r>
          </a:p>
        </p:txBody>
      </p:sp>
    </p:spTree>
    <p:extLst>
      <p:ext uri="{BB962C8B-B14F-4D97-AF65-F5344CB8AC3E}">
        <p14:creationId xmlns:p14="http://schemas.microsoft.com/office/powerpoint/2010/main" val="27662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Types of Electrical Hazards</a:t>
            </a:r>
          </a:p>
        </p:txBody>
      </p:sp>
      <p:sp>
        <p:nvSpPr>
          <p:cNvPr id="3" name="Content Placeholder 2"/>
          <p:cNvSpPr>
            <a:spLocks noGrp="1"/>
          </p:cNvSpPr>
          <p:nvPr>
            <p:ph idx="1"/>
          </p:nvPr>
        </p:nvSpPr>
        <p:spPr>
          <a:xfrm>
            <a:off x="762000" y="1333500"/>
            <a:ext cx="5943600" cy="4191000"/>
          </a:xfrm>
        </p:spPr>
        <p:txBody>
          <a:bodyPr/>
          <a:lstStyle/>
          <a:p>
            <a:pPr marL="0" indent="0">
              <a:buNone/>
            </a:pPr>
            <a:r>
              <a:rPr lang="en-US" dirty="0"/>
              <a:t>Contact with energized sources:</a:t>
            </a:r>
          </a:p>
          <a:p>
            <a:r>
              <a:rPr lang="en-US" sz="2800" dirty="0"/>
              <a:t>Live parts</a:t>
            </a:r>
          </a:p>
          <a:p>
            <a:pPr lvl="1"/>
            <a:r>
              <a:rPr lang="en-US" sz="2400" dirty="0"/>
              <a:t>The major hazards </a:t>
            </a:r>
          </a:p>
          <a:p>
            <a:pPr lvl="2"/>
            <a:r>
              <a:rPr lang="en-US" sz="2000" dirty="0"/>
              <a:t>Electrical shock and burns</a:t>
            </a:r>
          </a:p>
          <a:p>
            <a:pPr lvl="2"/>
            <a:r>
              <a:rPr lang="en-US" sz="2000" dirty="0"/>
              <a:t>Electrical shock occurs </a:t>
            </a:r>
            <a:br>
              <a:rPr lang="en-US" sz="2000" dirty="0"/>
            </a:br>
            <a:r>
              <a:rPr lang="en-US" sz="2000" dirty="0"/>
              <a:t>when the body becomes </a:t>
            </a:r>
            <a:br>
              <a:rPr lang="en-US" sz="2000" dirty="0"/>
            </a:br>
            <a:r>
              <a:rPr lang="en-US" sz="2000" dirty="0"/>
              <a:t>part of the electric circuit</a:t>
            </a:r>
          </a:p>
        </p:txBody>
      </p:sp>
      <p:pic>
        <p:nvPicPr>
          <p:cNvPr id="4" name="Picture 7" descr="Q:\Oetd\Path.jpg" title="Electric sh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069" y="1981200"/>
            <a:ext cx="2293937" cy="27432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458" y="4785946"/>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240604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648199"/>
          </a:xfrm>
        </p:spPr>
        <p:txBody>
          <a:bodyPr/>
          <a:lstStyle/>
          <a:p>
            <a:pPr lvl="1"/>
            <a:r>
              <a:rPr lang="en-US" sz="2400" dirty="0"/>
              <a:t>Severity and effects of an electrical shock depend on a number of factors</a:t>
            </a:r>
          </a:p>
          <a:p>
            <a:pPr lvl="2"/>
            <a:r>
              <a:rPr lang="en-US" sz="2000" dirty="0"/>
              <a:t>Pathway through the body</a:t>
            </a:r>
          </a:p>
          <a:p>
            <a:pPr lvl="2"/>
            <a:r>
              <a:rPr lang="en-US" sz="2000" dirty="0"/>
              <a:t>Amount of current</a:t>
            </a:r>
          </a:p>
          <a:p>
            <a:pPr lvl="2"/>
            <a:r>
              <a:rPr lang="en-US" sz="2000" dirty="0"/>
              <a:t>Length of time of the exposure</a:t>
            </a:r>
          </a:p>
          <a:p>
            <a:pPr lvl="2"/>
            <a:r>
              <a:rPr lang="en-US" sz="2000" dirty="0"/>
              <a:t>Whether skin is wet or dry</a:t>
            </a:r>
          </a:p>
          <a:p>
            <a:pPr lvl="1"/>
            <a:r>
              <a:rPr lang="en-US" sz="2400" dirty="0"/>
              <a:t>Water </a:t>
            </a:r>
          </a:p>
          <a:p>
            <a:pPr lvl="2"/>
            <a:r>
              <a:rPr lang="en-US" sz="2000" dirty="0"/>
              <a:t>Great conductor </a:t>
            </a:r>
          </a:p>
          <a:p>
            <a:pPr lvl="2"/>
            <a:r>
              <a:rPr lang="en-US" sz="2000" dirty="0"/>
              <a:t>Allows current to flow more easily in wet conditions and through wet skin</a:t>
            </a:r>
          </a:p>
          <a:p>
            <a:pPr lvl="1"/>
            <a:endParaRPr lang="en-US" dirty="0"/>
          </a:p>
        </p:txBody>
      </p:sp>
    </p:spTree>
    <p:extLst>
      <p:ext uri="{BB962C8B-B14F-4D97-AF65-F5344CB8AC3E}">
        <p14:creationId xmlns:p14="http://schemas.microsoft.com/office/powerpoint/2010/main" val="323486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Chart</a:t>
            </a:r>
          </a:p>
        </p:txBody>
      </p:sp>
      <p:graphicFrame>
        <p:nvGraphicFramePr>
          <p:cNvPr id="4" name="Content Placeholder 3" title=" Electrical information"/>
          <p:cNvGraphicFramePr>
            <a:graphicFrameLocks noGrp="1"/>
          </p:cNvGraphicFramePr>
          <p:nvPr>
            <p:ph idx="1"/>
            <p:extLst>
              <p:ext uri="{D42A27DB-BD31-4B8C-83A1-F6EECF244321}">
                <p14:modId xmlns:p14="http://schemas.microsoft.com/office/powerpoint/2010/main" val="3159882973"/>
              </p:ext>
            </p:extLst>
          </p:nvPr>
        </p:nvGraphicFramePr>
        <p:xfrm>
          <a:off x="54296" y="145389"/>
          <a:ext cx="8915400" cy="5760720"/>
        </p:xfrm>
        <a:graphic>
          <a:graphicData uri="http://schemas.openxmlformats.org/drawingml/2006/table">
            <a:tbl>
              <a:tblPr firstRow="1" bandRow="1">
                <a:tableStyleId>{5C22544A-7EE6-4342-B048-85BDC9FD1C3A}</a:tableStyleId>
              </a:tblPr>
              <a:tblGrid>
                <a:gridCol w="3532348">
                  <a:extLst>
                    <a:ext uri="{9D8B030D-6E8A-4147-A177-3AD203B41FA5}">
                      <a16:colId xmlns:a16="http://schemas.microsoft.com/office/drawing/2014/main" val="20000"/>
                    </a:ext>
                  </a:extLst>
                </a:gridCol>
                <a:gridCol w="5383052">
                  <a:extLst>
                    <a:ext uri="{9D8B030D-6E8A-4147-A177-3AD203B41FA5}">
                      <a16:colId xmlns:a16="http://schemas.microsoft.com/office/drawing/2014/main" val="20001"/>
                    </a:ext>
                  </a:extLst>
                </a:gridCol>
              </a:tblGrid>
              <a:tr h="271668">
                <a:tc gridSpan="2">
                  <a:txBody>
                    <a:bodyPr/>
                    <a:lstStyle/>
                    <a:p>
                      <a:pPr algn="ctr"/>
                      <a:r>
                        <a:rPr lang="en-US" dirty="0"/>
                        <a:t>(1,000 </a:t>
                      </a:r>
                      <a:r>
                        <a:rPr lang="en-US" dirty="0" err="1"/>
                        <a:t>milliamperes</a:t>
                      </a:r>
                      <a:r>
                        <a:rPr lang="en-US" baseline="0" dirty="0"/>
                        <a:t> </a:t>
                      </a:r>
                      <a:r>
                        <a:rPr lang="en-US" dirty="0"/>
                        <a:t>=</a:t>
                      </a:r>
                      <a:r>
                        <a:rPr lang="en-US" baseline="0" dirty="0"/>
                        <a:t> 1 amp; therefore, 15,000 </a:t>
                      </a:r>
                      <a:r>
                        <a:rPr lang="en-US" baseline="0" dirty="0" err="1"/>
                        <a:t>milliamperes</a:t>
                      </a:r>
                      <a:r>
                        <a:rPr lang="en-US" baseline="0" dirty="0"/>
                        <a:t> = 15 amp circuit)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248151">
                <a:tc>
                  <a:txBody>
                    <a:bodyPr/>
                    <a:lstStyle/>
                    <a:p>
                      <a:pPr algn="ctr"/>
                      <a:r>
                        <a:rPr lang="en-US" sz="1600" b="1" dirty="0"/>
                        <a:t>Current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2782">
                <a:tc>
                  <a:txBody>
                    <a:bodyPr/>
                    <a:lstStyle/>
                    <a:p>
                      <a:r>
                        <a:rPr lang="en-US" sz="1600" dirty="0"/>
                        <a:t>Below</a:t>
                      </a:r>
                      <a:r>
                        <a:rPr lang="en-US" sz="1600" baseline="0" dirty="0"/>
                        <a:t> 1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Generally not perceptible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2660">
                <a:tc>
                  <a:txBody>
                    <a:bodyPr/>
                    <a:lstStyle/>
                    <a:p>
                      <a:r>
                        <a:rPr lang="en-US" sz="1600" dirty="0"/>
                        <a:t>1 milliampere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Faint tingle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3632">
                <a:tc>
                  <a:txBody>
                    <a:bodyPr/>
                    <a:lstStyle/>
                    <a:p>
                      <a:r>
                        <a:rPr lang="en-US" sz="1600" dirty="0"/>
                        <a:t>5 milliampere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Slight shock felt;</a:t>
                      </a:r>
                      <a:r>
                        <a:rPr lang="en-US" sz="1600" baseline="0" dirty="0"/>
                        <a:t> not painful but disturbing. Average individual can let go. Strong involuntary reactions can lead to other injuries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0705">
                <a:tc>
                  <a:txBody>
                    <a:bodyPr/>
                    <a:lstStyle/>
                    <a:p>
                      <a:r>
                        <a:rPr lang="en-US" sz="1600" dirty="0"/>
                        <a:t>6-25 </a:t>
                      </a:r>
                      <a:r>
                        <a:rPr lang="en-US" sz="1600" dirty="0" err="1"/>
                        <a:t>milliamperes</a:t>
                      </a:r>
                      <a:r>
                        <a:rPr lang="en-US" sz="1600" dirty="0"/>
                        <a:t>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Painful shock, loss</a:t>
                      </a:r>
                      <a:r>
                        <a:rPr lang="en-US" sz="1600" baseline="0" dirty="0"/>
                        <a:t> of muscular 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6145">
                <a:tc>
                  <a:txBody>
                    <a:bodyPr/>
                    <a:lstStyle/>
                    <a:p>
                      <a:r>
                        <a:rPr lang="en-US" sz="1600" dirty="0"/>
                        <a:t>9-30 </a:t>
                      </a:r>
                      <a:r>
                        <a:rPr lang="en-US" sz="1600" dirty="0" err="1"/>
                        <a:t>milliamperes</a:t>
                      </a:r>
                      <a:r>
                        <a:rPr lang="en-US" sz="1600" dirty="0"/>
                        <a:t>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The freezing</a:t>
                      </a:r>
                      <a:r>
                        <a:rPr lang="en-US" sz="1600" baseline="0" dirty="0"/>
                        <a:t> current or “let-go” range. Individual cannot let go, but can be thrown away from the circuit if extensor muscles are stimulated.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7156">
                <a:tc>
                  <a:txBody>
                    <a:bodyPr/>
                    <a:lstStyle/>
                    <a:p>
                      <a:r>
                        <a:rPr lang="en-US" sz="1600" dirty="0"/>
                        <a:t>50-150 </a:t>
                      </a:r>
                      <a:r>
                        <a:rPr lang="en-US" sz="1600" dirty="0" err="1"/>
                        <a:t>milliampres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Extreme pain, respiratory arrest, severe</a:t>
                      </a:r>
                      <a:r>
                        <a:rPr lang="en-US" sz="1600" baseline="0" dirty="0"/>
                        <a:t> muscular contractions. Death is possible.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6829">
                <a:tc>
                  <a:txBody>
                    <a:bodyPr/>
                    <a:lstStyle/>
                    <a:p>
                      <a:r>
                        <a:rPr lang="en-US" sz="1600" dirty="0"/>
                        <a:t>1,000-4,300 </a:t>
                      </a:r>
                      <a:r>
                        <a:rPr lang="en-US" sz="1600" dirty="0" err="1"/>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Rhythmic pumping action of the heart ceases. Muscular contraction and nerve damage occur; death likely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49680">
                <a:tc>
                  <a:txBody>
                    <a:bodyPr/>
                    <a:lstStyle/>
                    <a:p>
                      <a:r>
                        <a:rPr lang="en-US" sz="1600" dirty="0"/>
                        <a:t>10,000 </a:t>
                      </a:r>
                      <a:r>
                        <a:rPr lang="en-US" sz="1600" dirty="0" err="1"/>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Cardiac arrest, severe</a:t>
                      </a:r>
                      <a:r>
                        <a:rPr lang="en-US" sz="1600" baseline="0" dirty="0"/>
                        <a:t> burns; death probable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304800" y="5906109"/>
            <a:ext cx="8664896" cy="215444"/>
          </a:xfrm>
          <a:prstGeom prst="rect">
            <a:avLst/>
          </a:prstGeom>
          <a:noFill/>
        </p:spPr>
        <p:txBody>
          <a:bodyPr wrap="square" rtlCol="0">
            <a:spAutoFit/>
          </a:bodyPr>
          <a:lstStyle/>
          <a:p>
            <a:r>
              <a:rPr lang="en-US" sz="800" dirty="0"/>
              <a:t>This table shows the body’s reaction when exposed to various levels of current. Source: OSHA</a:t>
            </a:r>
          </a:p>
        </p:txBody>
      </p:sp>
    </p:spTree>
    <p:extLst>
      <p:ext uri="{BB962C8B-B14F-4D97-AF65-F5344CB8AC3E}">
        <p14:creationId xmlns:p14="http://schemas.microsoft.com/office/powerpoint/2010/main" val="418016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495801"/>
          </a:xfrm>
        </p:spPr>
        <p:txBody>
          <a:bodyPr/>
          <a:lstStyle/>
          <a:p>
            <a:r>
              <a:rPr lang="en-US" sz="2800" dirty="0"/>
              <a:t>Damaged or bare wires</a:t>
            </a:r>
          </a:p>
          <a:p>
            <a:pPr lvl="1"/>
            <a:r>
              <a:rPr lang="en-US" sz="2400" dirty="0"/>
              <a:t>Fault current may travel through a body, causing electrical burns or death, if</a:t>
            </a:r>
          </a:p>
          <a:p>
            <a:pPr lvl="2"/>
            <a:r>
              <a:rPr lang="en-US" sz="2000" dirty="0"/>
              <a:t>Power supply is not grounded</a:t>
            </a:r>
          </a:p>
          <a:p>
            <a:pPr lvl="2"/>
            <a:r>
              <a:rPr lang="en-US" sz="2000" dirty="0"/>
              <a:t>Path has been broken</a:t>
            </a:r>
          </a:p>
          <a:p>
            <a:pPr lvl="2"/>
            <a:r>
              <a:rPr lang="en-US" sz="2000" dirty="0"/>
              <a:t>There are live parts or bare wires</a:t>
            </a:r>
          </a:p>
          <a:p>
            <a:pPr lvl="1"/>
            <a:r>
              <a:rPr lang="en-US" sz="2400" dirty="0"/>
              <a:t>Extreme conditions and rough treatment can change electrical equipment from safe to hazardous</a:t>
            </a:r>
          </a:p>
        </p:txBody>
      </p:sp>
    </p:spTree>
    <p:extLst>
      <p:ext uri="{BB962C8B-B14F-4D97-AF65-F5344CB8AC3E}">
        <p14:creationId xmlns:p14="http://schemas.microsoft.com/office/powerpoint/2010/main" val="21278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pic>
        <p:nvPicPr>
          <p:cNvPr id="4" name="Content Placeholder 3" title="Destroyed electric powered sa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081" y="3276600"/>
            <a:ext cx="2929719" cy="1962912"/>
          </a:xfrm>
          <a:ln>
            <a:solidFill>
              <a:schemeClr val="tx1"/>
            </a:solidFill>
          </a:ln>
        </p:spPr>
      </p:pic>
      <p:pic>
        <p:nvPicPr>
          <p:cNvPr id="5" name="Picture 4" title="Power to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9" y="3308222"/>
            <a:ext cx="2819400" cy="1931290"/>
          </a:xfrm>
          <a:prstGeom prst="rect">
            <a:avLst/>
          </a:prstGeom>
          <a:ln>
            <a:solidFill>
              <a:schemeClr val="tx1"/>
            </a:solidFill>
          </a:ln>
        </p:spPr>
      </p:pic>
      <p:sp>
        <p:nvSpPr>
          <p:cNvPr id="7" name="TextBox 6"/>
          <p:cNvSpPr txBox="1"/>
          <p:nvPr/>
        </p:nvSpPr>
        <p:spPr>
          <a:xfrm>
            <a:off x="457200" y="5791200"/>
            <a:ext cx="4838700" cy="215444"/>
          </a:xfrm>
          <a:prstGeom prst="rect">
            <a:avLst/>
          </a:prstGeom>
          <a:noFill/>
        </p:spPr>
        <p:txBody>
          <a:bodyPr wrap="square" rtlCol="0">
            <a:spAutoFit/>
          </a:bodyPr>
          <a:lstStyle/>
          <a:p>
            <a:r>
              <a:rPr lang="en-US" sz="800" dirty="0"/>
              <a:t>These photos show examples of defective equipment/tools. Source of photos: OSHA</a:t>
            </a:r>
          </a:p>
        </p:txBody>
      </p:sp>
      <p:sp>
        <p:nvSpPr>
          <p:cNvPr id="10" name="Content Placeholder 2"/>
          <p:cNvSpPr txBox="1">
            <a:spLocks/>
          </p:cNvSpPr>
          <p:nvPr/>
        </p:nvSpPr>
        <p:spPr>
          <a:xfrm>
            <a:off x="914400" y="1447801"/>
            <a:ext cx="7315200" cy="1375276"/>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Defective equipment or tools</a:t>
            </a:r>
          </a:p>
        </p:txBody>
      </p:sp>
      <p:pic>
        <p:nvPicPr>
          <p:cNvPr id="11" name="Picture 10" title="Damaged power co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993" y="2242399"/>
            <a:ext cx="2069864" cy="1620348"/>
          </a:xfrm>
          <a:prstGeom prst="rect">
            <a:avLst/>
          </a:prstGeom>
          <a:ln>
            <a:solidFill>
              <a:schemeClr val="tx1"/>
            </a:solidFill>
          </a:ln>
        </p:spPr>
      </p:pic>
    </p:spTree>
    <p:extLst>
      <p:ext uri="{BB962C8B-B14F-4D97-AF65-F5344CB8AC3E}">
        <p14:creationId xmlns:p14="http://schemas.microsoft.com/office/powerpoint/2010/main" val="178868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685800" y="1181099"/>
            <a:ext cx="7772400" cy="4305301"/>
          </a:xfrm>
        </p:spPr>
        <p:txBody>
          <a:bodyPr/>
          <a:lstStyle/>
          <a:p>
            <a:r>
              <a:rPr lang="en-US" sz="2800" dirty="0"/>
              <a:t>Improper repairs</a:t>
            </a:r>
          </a:p>
          <a:p>
            <a:pPr lvl="1"/>
            <a:r>
              <a:rPr lang="en-US" sz="2400" dirty="0"/>
              <a:t>Examples of incidents</a:t>
            </a:r>
          </a:p>
          <a:p>
            <a:pPr lvl="2"/>
            <a:r>
              <a:rPr lang="en-US" sz="2000" dirty="0"/>
              <a:t>Ballast strap not replaced after repair = Electrocution of 11 year old boy</a:t>
            </a:r>
          </a:p>
          <a:p>
            <a:pPr lvl="2"/>
            <a:r>
              <a:rPr lang="en-US" sz="2000" dirty="0"/>
              <a:t>Cutting off bleed resistor on capacitor= causes 370-volt shock</a:t>
            </a:r>
          </a:p>
          <a:p>
            <a:pPr lvl="2"/>
            <a:r>
              <a:rPr lang="en-US" sz="2000" dirty="0"/>
              <a:t>Removing and leaving off terminal insulator on capacitor = causes 440-volt shock</a:t>
            </a:r>
          </a:p>
        </p:txBody>
      </p:sp>
    </p:spTree>
    <p:extLst>
      <p:ext uri="{BB962C8B-B14F-4D97-AF65-F5344CB8AC3E}">
        <p14:creationId xmlns:p14="http://schemas.microsoft.com/office/powerpoint/2010/main" val="168046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321558"/>
            <a:ext cx="5791200" cy="3191608"/>
          </a:xfrm>
        </p:spPr>
        <p:txBody>
          <a:bodyPr/>
          <a:lstStyle/>
          <a:p>
            <a:pPr marL="0" indent="0">
              <a:buNone/>
            </a:pPr>
            <a:r>
              <a:rPr lang="en-US" dirty="0"/>
              <a:t>Improper use:</a:t>
            </a:r>
          </a:p>
          <a:p>
            <a:r>
              <a:rPr lang="en-US" sz="2800" dirty="0"/>
              <a:t>Extension and flexible cords</a:t>
            </a:r>
          </a:p>
          <a:p>
            <a:pPr lvl="1"/>
            <a:r>
              <a:rPr lang="en-US" sz="2400" dirty="0"/>
              <a:t>Care</a:t>
            </a:r>
          </a:p>
          <a:p>
            <a:pPr lvl="1"/>
            <a:r>
              <a:rPr lang="en-US" sz="2400" dirty="0"/>
              <a:t>Connection</a:t>
            </a:r>
          </a:p>
          <a:p>
            <a:pPr lvl="1"/>
            <a:r>
              <a:rPr lang="en-US" sz="2400" dirty="0"/>
              <a:t>Capacity</a:t>
            </a:r>
          </a:p>
          <a:p>
            <a:endParaRPr lang="en-US" dirty="0"/>
          </a:p>
        </p:txBody>
      </p:sp>
      <p:sp>
        <p:nvSpPr>
          <p:cNvPr id="4" name="TextBox 3"/>
          <p:cNvSpPr txBox="1"/>
          <p:nvPr/>
        </p:nvSpPr>
        <p:spPr>
          <a:xfrm>
            <a:off x="6934200" y="5099539"/>
            <a:ext cx="1405058" cy="215444"/>
          </a:xfrm>
          <a:prstGeom prst="rect">
            <a:avLst/>
          </a:prstGeom>
          <a:noFill/>
        </p:spPr>
        <p:txBody>
          <a:bodyPr wrap="square" rtlCol="0">
            <a:spAutoFit/>
          </a:bodyPr>
          <a:lstStyle/>
          <a:p>
            <a:pPr algn="r"/>
            <a:r>
              <a:rPr lang="en-US" sz="800" dirty="0"/>
              <a:t>Source: TEEX SH 46F1-HT06</a:t>
            </a:r>
          </a:p>
        </p:txBody>
      </p:sp>
      <p:pic>
        <p:nvPicPr>
          <p:cNvPr id="8" name="Picture 7" title="Electric cord held with metal n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46" y="2425212"/>
            <a:ext cx="3565769" cy="2674327"/>
          </a:xfrm>
          <a:prstGeom prst="rect">
            <a:avLst/>
          </a:prstGeom>
          <a:ln>
            <a:solidFill>
              <a:schemeClr val="tx1"/>
            </a:solidFill>
          </a:ln>
        </p:spPr>
      </p:pic>
    </p:spTree>
    <p:extLst>
      <p:ext uri="{BB962C8B-B14F-4D97-AF65-F5344CB8AC3E}">
        <p14:creationId xmlns:p14="http://schemas.microsoft.com/office/powerpoint/2010/main" val="3223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A:\awg.jpg" title="Wire guage measur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1818"/>
            <a:ext cx="3463421" cy="3402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0655"/>
            <a:ext cx="8229600" cy="1143000"/>
          </a:xfrm>
        </p:spPr>
        <p:txBody>
          <a:bodyPr/>
          <a:lstStyle/>
          <a:p>
            <a:r>
              <a:rPr lang="en-US" dirty="0"/>
              <a:t>Types of Electrical Hazards</a:t>
            </a:r>
          </a:p>
        </p:txBody>
      </p:sp>
      <p:sp>
        <p:nvSpPr>
          <p:cNvPr id="3" name="Content Placeholder 2"/>
          <p:cNvSpPr>
            <a:spLocks noGrp="1"/>
          </p:cNvSpPr>
          <p:nvPr>
            <p:ph idx="1"/>
          </p:nvPr>
        </p:nvSpPr>
        <p:spPr>
          <a:xfrm>
            <a:off x="196837" y="1717213"/>
            <a:ext cx="4649249" cy="4267200"/>
          </a:xfrm>
        </p:spPr>
        <p:txBody>
          <a:bodyPr/>
          <a:lstStyle/>
          <a:p>
            <a:pPr lvl="1"/>
            <a:r>
              <a:rPr lang="en-US" sz="2400" dirty="0"/>
              <a:t>Capacity affected by</a:t>
            </a:r>
          </a:p>
          <a:p>
            <a:pPr lvl="2"/>
            <a:r>
              <a:rPr lang="en-US" sz="2000" dirty="0"/>
              <a:t>Size of wire</a:t>
            </a:r>
          </a:p>
          <a:p>
            <a:pPr lvl="3"/>
            <a:r>
              <a:rPr lang="en-US" sz="1800" dirty="0"/>
              <a:t>14 gauge = 15 amps</a:t>
            </a:r>
          </a:p>
          <a:p>
            <a:pPr lvl="3"/>
            <a:r>
              <a:rPr lang="en-US" sz="1800" dirty="0"/>
              <a:t>12 gauge = 20 amps</a:t>
            </a:r>
          </a:p>
          <a:p>
            <a:pPr lvl="2"/>
            <a:r>
              <a:rPr lang="en-US" sz="2000" dirty="0"/>
              <a:t>Length of the cord</a:t>
            </a:r>
          </a:p>
          <a:p>
            <a:pPr lvl="3"/>
            <a:r>
              <a:rPr lang="en-US" sz="1800" dirty="0"/>
              <a:t>UL tag capacity </a:t>
            </a:r>
          </a:p>
          <a:p>
            <a:pPr lvl="3"/>
            <a:r>
              <a:rPr lang="en-US" sz="1800" dirty="0"/>
              <a:t>In general any cord over 100 ft. requires one size larger cord </a:t>
            </a:r>
            <a:br>
              <a:rPr lang="en-US" sz="1800" dirty="0"/>
            </a:br>
            <a:r>
              <a:rPr lang="en-US" sz="1800" dirty="0"/>
              <a:t>(14 gauge to 12 gauge)</a:t>
            </a:r>
          </a:p>
          <a:p>
            <a:pPr marL="0" indent="0">
              <a:buNone/>
            </a:pPr>
            <a:endParaRPr lang="en-US" sz="1800" dirty="0"/>
          </a:p>
        </p:txBody>
      </p:sp>
      <p:sp>
        <p:nvSpPr>
          <p:cNvPr id="9" name="TextBox 8"/>
          <p:cNvSpPr txBox="1"/>
          <p:nvPr/>
        </p:nvSpPr>
        <p:spPr>
          <a:xfrm>
            <a:off x="7714699" y="4849028"/>
            <a:ext cx="762000" cy="215444"/>
          </a:xfrm>
          <a:prstGeom prst="rect">
            <a:avLst/>
          </a:prstGeom>
          <a:noFill/>
        </p:spPr>
        <p:txBody>
          <a:bodyPr wrap="square" rtlCol="0">
            <a:spAutoFit/>
          </a:bodyPr>
          <a:lstStyle/>
          <a:p>
            <a:r>
              <a:rPr lang="en-US" sz="800" dirty="0"/>
              <a:t>Source: OSHA</a:t>
            </a:r>
          </a:p>
        </p:txBody>
      </p:sp>
      <p:grpSp>
        <p:nvGrpSpPr>
          <p:cNvPr id="12" name="Group 11" title="Arrows"/>
          <p:cNvGrpSpPr/>
          <p:nvPr/>
        </p:nvGrpSpPr>
        <p:grpSpPr>
          <a:xfrm>
            <a:off x="4013569" y="2939665"/>
            <a:ext cx="1809912" cy="567257"/>
            <a:chOff x="1490370" y="4546889"/>
            <a:chExt cx="2022157" cy="603828"/>
          </a:xfrm>
        </p:grpSpPr>
        <p:sp>
          <p:nvSpPr>
            <p:cNvPr id="10" name="Donut 9"/>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p Arrow 10"/>
            <p:cNvSpPr/>
            <p:nvPr/>
          </p:nvSpPr>
          <p:spPr>
            <a:xfrm rot="17606981">
              <a:off x="2084456" y="3952803"/>
              <a:ext cx="125927" cy="1314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title="Arrows"/>
          <p:cNvGrpSpPr/>
          <p:nvPr/>
        </p:nvGrpSpPr>
        <p:grpSpPr>
          <a:xfrm rot="449138" flipV="1">
            <a:off x="4071832" y="2588173"/>
            <a:ext cx="1784162" cy="474093"/>
            <a:chOff x="1239908" y="4646857"/>
            <a:chExt cx="2272619" cy="503860"/>
          </a:xfrm>
        </p:grpSpPr>
        <p:sp>
          <p:nvSpPr>
            <p:cNvPr id="14" name="Donut 13"/>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p Arrow 14"/>
            <p:cNvSpPr/>
            <p:nvPr/>
          </p:nvSpPr>
          <p:spPr>
            <a:xfrm rot="17042331" flipH="1">
              <a:off x="1943044" y="3943721"/>
              <a:ext cx="147462" cy="1553734"/>
            </a:xfrm>
            <a:prstGeom prst="upArrow">
              <a:avLst>
                <a:gd name="adj1" fmla="val 50000"/>
                <a:gd name="adj2" fmla="val 567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2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79"/>
            <a:ext cx="8229600" cy="1143000"/>
          </a:xfrm>
        </p:spPr>
        <p:txBody>
          <a:bodyPr/>
          <a:lstStyle/>
          <a:p>
            <a:r>
              <a:rPr lang="en-US" dirty="0"/>
              <a:t>Introduction</a:t>
            </a:r>
          </a:p>
        </p:txBody>
      </p:sp>
      <p:sp>
        <p:nvSpPr>
          <p:cNvPr id="3" name="Content Placeholder 2"/>
          <p:cNvSpPr>
            <a:spLocks noGrp="1"/>
          </p:cNvSpPr>
          <p:nvPr>
            <p:ph idx="1"/>
          </p:nvPr>
        </p:nvSpPr>
        <p:spPr>
          <a:xfrm>
            <a:off x="895350" y="1181099"/>
            <a:ext cx="7315200" cy="3238501"/>
          </a:xfrm>
        </p:spPr>
        <p:txBody>
          <a:bodyPr/>
          <a:lstStyle/>
          <a:p>
            <a:pPr marL="0" indent="0">
              <a:buNone/>
            </a:pPr>
            <a:r>
              <a:rPr lang="en-US" dirty="0"/>
              <a:t>Lesson objectives:</a:t>
            </a:r>
          </a:p>
          <a:p>
            <a:pPr marL="971550" lvl="1" indent="-514350">
              <a:buFont typeface="+mj-lt"/>
              <a:buAutoNum type="arabicPeriod"/>
            </a:pPr>
            <a:r>
              <a:rPr lang="en-US" dirty="0"/>
              <a:t>Identify major electrical hazards</a:t>
            </a:r>
          </a:p>
          <a:p>
            <a:pPr marL="971550" lvl="1" indent="-514350">
              <a:buFont typeface="+mj-lt"/>
              <a:buAutoNum type="arabicPeriod"/>
            </a:pPr>
            <a:r>
              <a:rPr lang="en-US" dirty="0"/>
              <a:t>Describe types of electrical hazards</a:t>
            </a:r>
          </a:p>
          <a:p>
            <a:pPr marL="971550" lvl="1" indent="-514350">
              <a:buFont typeface="+mj-lt"/>
              <a:buAutoNum type="arabicPeriod"/>
            </a:pPr>
            <a:r>
              <a:rPr lang="en-US" dirty="0"/>
              <a:t>Describe electrical protection methods</a:t>
            </a:r>
          </a:p>
          <a:p>
            <a:pPr marL="971550" lvl="1" indent="-514350">
              <a:buFont typeface="+mj-lt"/>
              <a:buAutoNum type="arabicPeriod"/>
            </a:pPr>
            <a:r>
              <a:rPr lang="en-US" dirty="0"/>
              <a:t>Recognize employer requirements to protect workers from electrical hazards</a:t>
            </a:r>
          </a:p>
        </p:txBody>
      </p:sp>
      <p:pic>
        <p:nvPicPr>
          <p:cNvPr id="4" name="Picture 3" title="Overhead power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267200"/>
            <a:ext cx="2209800" cy="1767840"/>
          </a:xfrm>
          <a:prstGeom prst="rect">
            <a:avLst/>
          </a:prstGeom>
          <a:ln w="19050" cap="sq">
            <a:solidFill>
              <a:srgbClr val="000000"/>
            </a:solidFill>
            <a:prstDash val="solid"/>
            <a:miter lim="800000"/>
          </a:ln>
          <a:effectLst/>
        </p:spPr>
      </p:pic>
      <p:sp>
        <p:nvSpPr>
          <p:cNvPr id="5" name="TextBox 4"/>
          <p:cNvSpPr txBox="1"/>
          <p:nvPr/>
        </p:nvSpPr>
        <p:spPr>
          <a:xfrm>
            <a:off x="5600700" y="5843042"/>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02540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838200" y="1371600"/>
            <a:ext cx="5867400" cy="4038600"/>
          </a:xfrm>
        </p:spPr>
        <p:txBody>
          <a:bodyPr/>
          <a:lstStyle/>
          <a:p>
            <a:r>
              <a:rPr lang="en-US" sz="2800" dirty="0"/>
              <a:t>Power strips: </a:t>
            </a:r>
          </a:p>
          <a:p>
            <a:pPr lvl="1"/>
            <a:r>
              <a:rPr lang="en-US" sz="2400" dirty="0"/>
              <a:t>Can be over loaded </a:t>
            </a:r>
            <a:br>
              <a:rPr lang="en-US" sz="2400" dirty="0"/>
            </a:br>
            <a:r>
              <a:rPr lang="en-US" sz="2400" dirty="0"/>
              <a:t>because of multiple </a:t>
            </a:r>
            <a:br>
              <a:rPr lang="en-US" sz="2400" dirty="0"/>
            </a:br>
            <a:r>
              <a:rPr lang="en-US" sz="2400" dirty="0"/>
              <a:t>plug arrangement </a:t>
            </a:r>
          </a:p>
          <a:p>
            <a:pPr lvl="1"/>
            <a:r>
              <a:rPr lang="en-US" sz="2400" dirty="0"/>
              <a:t>Most have overload protection </a:t>
            </a:r>
            <a:br>
              <a:rPr lang="en-US" sz="2400" dirty="0"/>
            </a:br>
            <a:r>
              <a:rPr lang="en-US" sz="2400" dirty="0"/>
              <a:t>but often malfunction causing fire </a:t>
            </a:r>
          </a:p>
          <a:p>
            <a:pPr lvl="1"/>
            <a:r>
              <a:rPr lang="en-US" sz="2400" dirty="0"/>
              <a:t>Use fixed wiring when possible</a:t>
            </a:r>
          </a:p>
        </p:txBody>
      </p:sp>
      <p:pic>
        <p:nvPicPr>
          <p:cNvPr id="4" name="Picture 3" title="Power stri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05" y="1371600"/>
            <a:ext cx="2525295" cy="1893971"/>
          </a:xfrm>
          <a:prstGeom prst="rect">
            <a:avLst/>
          </a:prstGeom>
          <a:ln>
            <a:solidFill>
              <a:schemeClr val="tx1"/>
            </a:solidFill>
          </a:ln>
        </p:spPr>
      </p:pic>
      <p:sp>
        <p:nvSpPr>
          <p:cNvPr id="5" name="TextBox 4"/>
          <p:cNvSpPr txBox="1"/>
          <p:nvPr/>
        </p:nvSpPr>
        <p:spPr>
          <a:xfrm>
            <a:off x="7578969" y="3265571"/>
            <a:ext cx="990600" cy="215444"/>
          </a:xfrm>
          <a:prstGeom prst="rect">
            <a:avLst/>
          </a:prstGeom>
          <a:noFill/>
        </p:spPr>
        <p:txBody>
          <a:bodyPr wrap="square" rtlCol="0">
            <a:spAutoFit/>
          </a:bodyPr>
          <a:lstStyle/>
          <a:p>
            <a:pPr algn="r"/>
            <a:r>
              <a:rPr lang="en-US" sz="800" dirty="0"/>
              <a:t>Source: UBATC</a:t>
            </a:r>
          </a:p>
        </p:txBody>
      </p:sp>
    </p:spTree>
    <p:extLst>
      <p:ext uri="{BB962C8B-B14F-4D97-AF65-F5344CB8AC3E}">
        <p14:creationId xmlns:p14="http://schemas.microsoft.com/office/powerpoint/2010/main" val="294523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1371600" y="1116473"/>
            <a:ext cx="6400800" cy="3086101"/>
          </a:xfrm>
        </p:spPr>
        <p:txBody>
          <a:bodyPr/>
          <a:lstStyle/>
          <a:p>
            <a:r>
              <a:rPr lang="en-US" sz="2800" dirty="0"/>
              <a:t>Portable heaters and appliances: </a:t>
            </a:r>
          </a:p>
          <a:p>
            <a:pPr lvl="1"/>
            <a:r>
              <a:rPr lang="en-US" sz="2400" dirty="0"/>
              <a:t>Manufacturer recommendations </a:t>
            </a:r>
            <a:br>
              <a:rPr lang="en-US" sz="2400" dirty="0"/>
            </a:br>
            <a:r>
              <a:rPr lang="en-US" sz="2400" dirty="0"/>
              <a:t>not followed</a:t>
            </a:r>
          </a:p>
          <a:p>
            <a:pPr lvl="1"/>
            <a:r>
              <a:rPr lang="en-US" sz="2400" dirty="0"/>
              <a:t>Do not plug into a power strip! </a:t>
            </a:r>
            <a:br>
              <a:rPr lang="en-US" sz="2400" dirty="0"/>
            </a:br>
            <a:r>
              <a:rPr lang="en-US" sz="2400" dirty="0"/>
              <a:t>This causes overloads and fires. </a:t>
            </a:r>
          </a:p>
        </p:txBody>
      </p:sp>
      <p:pic>
        <p:nvPicPr>
          <p:cNvPr id="5" name="Picture 4" title="Warning label on a space heater"/>
          <p:cNvPicPr>
            <a:picLocks noChangeAspect="1"/>
          </p:cNvPicPr>
          <p:nvPr/>
        </p:nvPicPr>
        <p:blipFill rotWithShape="1">
          <a:blip r:embed="rId3" cstate="print">
            <a:extLst>
              <a:ext uri="{28A0092B-C50C-407E-A947-70E740481C1C}">
                <a14:useLocalDpi xmlns:a14="http://schemas.microsoft.com/office/drawing/2010/main" val="0"/>
              </a:ext>
            </a:extLst>
          </a:blip>
          <a:srcRect b="6418"/>
          <a:stretch/>
        </p:blipFill>
        <p:spPr>
          <a:xfrm>
            <a:off x="5061805" y="3599407"/>
            <a:ext cx="3309413" cy="2322759"/>
          </a:xfrm>
          <a:prstGeom prst="rect">
            <a:avLst/>
          </a:prstGeom>
          <a:ln>
            <a:solidFill>
              <a:schemeClr val="tx1"/>
            </a:solidFill>
          </a:ln>
        </p:spPr>
      </p:pic>
      <p:pic>
        <p:nvPicPr>
          <p:cNvPr id="6" name="Picture 5" title="Space he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599408"/>
            <a:ext cx="3097012" cy="2322759"/>
          </a:xfrm>
          <a:prstGeom prst="rect">
            <a:avLst/>
          </a:prstGeom>
          <a:ln>
            <a:solidFill>
              <a:schemeClr val="tx1"/>
            </a:solidFill>
          </a:ln>
        </p:spPr>
      </p:pic>
      <p:sp>
        <p:nvSpPr>
          <p:cNvPr id="8" name="TextBox 7"/>
          <p:cNvSpPr txBox="1"/>
          <p:nvPr/>
        </p:nvSpPr>
        <p:spPr>
          <a:xfrm>
            <a:off x="3619500" y="5922167"/>
            <a:ext cx="1905000" cy="215444"/>
          </a:xfrm>
          <a:prstGeom prst="rect">
            <a:avLst/>
          </a:prstGeom>
          <a:noFill/>
        </p:spPr>
        <p:txBody>
          <a:bodyPr wrap="square" rtlCol="0">
            <a:spAutoFit/>
          </a:bodyPr>
          <a:lstStyle/>
          <a:p>
            <a:pPr algn="ctr"/>
            <a:r>
              <a:rPr lang="en-US" sz="800" dirty="0"/>
              <a:t>Source of photos: UBATC</a:t>
            </a:r>
          </a:p>
        </p:txBody>
      </p:sp>
    </p:spTree>
    <p:extLst>
      <p:ext uri="{BB962C8B-B14F-4D97-AF65-F5344CB8AC3E}">
        <p14:creationId xmlns:p14="http://schemas.microsoft.com/office/powerpoint/2010/main" val="263777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85800" y="1295400"/>
            <a:ext cx="5639937" cy="4114801"/>
          </a:xfrm>
        </p:spPr>
        <p:txBody>
          <a:bodyPr/>
          <a:lstStyle/>
          <a:p>
            <a:pPr marL="0" indent="0">
              <a:buNone/>
            </a:pPr>
            <a:r>
              <a:rPr lang="en-US" dirty="0"/>
              <a:t>Maintain safe distance from </a:t>
            </a:r>
            <a:br>
              <a:rPr lang="en-US" dirty="0"/>
            </a:br>
            <a:r>
              <a:rPr lang="en-US" dirty="0"/>
              <a:t>overhead power lines:</a:t>
            </a:r>
          </a:p>
          <a:p>
            <a:r>
              <a:rPr lang="en-US" sz="2800" dirty="0"/>
              <a:t>Staying away</a:t>
            </a:r>
          </a:p>
          <a:p>
            <a:r>
              <a:rPr lang="en-US" sz="2800" dirty="0"/>
              <a:t>Following table shows the safe power line clearance distance for various line voltages.</a:t>
            </a:r>
          </a:p>
          <a:p>
            <a:r>
              <a:rPr lang="en-US" sz="2400" dirty="0">
                <a:hlinkClick r:id="rId3"/>
              </a:rPr>
              <a:t>https://youtu.be/Y2MwX738e1Y</a:t>
            </a:r>
            <a:endParaRPr lang="en-US" sz="2400" dirty="0"/>
          </a:p>
        </p:txBody>
      </p:sp>
      <p:pic>
        <p:nvPicPr>
          <p:cNvPr id="7" name="Picture 6" title="Beware overhead electric power lin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37" y="1295400"/>
            <a:ext cx="1371600" cy="1474839"/>
          </a:xfrm>
          <a:prstGeom prst="rect">
            <a:avLst/>
          </a:prstGeom>
          <a:ln>
            <a:solidFill>
              <a:schemeClr val="tx1"/>
            </a:solidFill>
          </a:ln>
        </p:spPr>
      </p:pic>
      <p:sp>
        <p:nvSpPr>
          <p:cNvPr id="5" name="TextBox 4"/>
          <p:cNvSpPr txBox="1"/>
          <p:nvPr/>
        </p:nvSpPr>
        <p:spPr>
          <a:xfrm>
            <a:off x="6973437" y="5534549"/>
            <a:ext cx="1600200" cy="215444"/>
          </a:xfrm>
          <a:prstGeom prst="rect">
            <a:avLst/>
          </a:prstGeom>
          <a:noFill/>
        </p:spPr>
        <p:txBody>
          <a:bodyPr wrap="square" rtlCol="0">
            <a:spAutoFit/>
          </a:bodyPr>
          <a:lstStyle/>
          <a:p>
            <a:pPr algn="r"/>
            <a:r>
              <a:rPr lang="en-US" sz="800" dirty="0"/>
              <a:t>Source of graphics: OSHA</a:t>
            </a:r>
          </a:p>
        </p:txBody>
      </p:sp>
      <p:pic>
        <p:nvPicPr>
          <p:cNvPr id="6" name="Picture 11" title="Crane about to touch power 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737" y="3203568"/>
            <a:ext cx="2133600" cy="2330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Chart"/>
          <p:cNvGraphicFramePr>
            <a:graphicFrameLocks noGrp="1"/>
          </p:cNvGraphicFramePr>
          <p:nvPr>
            <p:ph idx="1"/>
            <p:extLst>
              <p:ext uri="{D42A27DB-BD31-4B8C-83A1-F6EECF244321}">
                <p14:modId xmlns:p14="http://schemas.microsoft.com/office/powerpoint/2010/main" val="2911797945"/>
              </p:ext>
            </p:extLst>
          </p:nvPr>
        </p:nvGraphicFramePr>
        <p:xfrm>
          <a:off x="419100" y="968231"/>
          <a:ext cx="8305800" cy="4878525"/>
        </p:xfrm>
        <a:graphic>
          <a:graphicData uri="http://schemas.openxmlformats.org/drawingml/2006/table">
            <a:tbl>
              <a:tblPr firstRow="1" bandRow="1">
                <a:tableStyleId>{5C22544A-7EE6-4342-B048-85BDC9FD1C3A}</a:tableStyleId>
              </a:tblPr>
              <a:tblGrid>
                <a:gridCol w="3851965">
                  <a:extLst>
                    <a:ext uri="{9D8B030D-6E8A-4147-A177-3AD203B41FA5}">
                      <a16:colId xmlns:a16="http://schemas.microsoft.com/office/drawing/2014/main" val="20000"/>
                    </a:ext>
                  </a:extLst>
                </a:gridCol>
                <a:gridCol w="4453835">
                  <a:extLst>
                    <a:ext uri="{9D8B030D-6E8A-4147-A177-3AD203B41FA5}">
                      <a16:colId xmlns:a16="http://schemas.microsoft.com/office/drawing/2014/main" val="20001"/>
                    </a:ext>
                  </a:extLst>
                </a:gridCol>
              </a:tblGrid>
              <a:tr h="779948">
                <a:tc>
                  <a:txBody>
                    <a:bodyPr/>
                    <a:lstStyle/>
                    <a:p>
                      <a:pPr algn="ctr"/>
                      <a:r>
                        <a:rPr lang="en-US" sz="2400" dirty="0"/>
                        <a:t>Voltage</a:t>
                      </a:r>
                      <a:r>
                        <a:rPr lang="en-US" sz="2400" baseline="0" dirty="0"/>
                        <a:t> </a:t>
                      </a:r>
                    </a:p>
                    <a:p>
                      <a:pPr algn="ctr"/>
                      <a:r>
                        <a:rPr lang="en-US" sz="1800" baseline="0" dirty="0"/>
                        <a:t>(nominal, kV, alternating current)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Minimum Clearance Distance </a:t>
                      </a:r>
                      <a:r>
                        <a:rPr lang="en-US" sz="1800" dirty="0"/>
                        <a:t>(feet)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654">
                <a:tc>
                  <a:txBody>
                    <a:bodyPr/>
                    <a:lstStyle/>
                    <a:p>
                      <a:r>
                        <a:rPr lang="en-US" sz="2000" dirty="0"/>
                        <a:t>Up to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3654">
                <a:tc>
                  <a:txBody>
                    <a:bodyPr/>
                    <a:lstStyle/>
                    <a:p>
                      <a:r>
                        <a:rPr lang="en-US" sz="2000" dirty="0"/>
                        <a:t>Over 50 to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3654">
                <a:tc>
                  <a:txBody>
                    <a:bodyPr/>
                    <a:lstStyle/>
                    <a:p>
                      <a:r>
                        <a:rPr lang="en-US" sz="2000" dirty="0"/>
                        <a:t>Over 200 to 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3654">
                <a:tc>
                  <a:txBody>
                    <a:bodyPr/>
                    <a:lstStyle/>
                    <a:p>
                      <a:r>
                        <a:rPr lang="en-US" sz="2000" dirty="0"/>
                        <a:t>Over 350 to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3654">
                <a:tc>
                  <a:txBody>
                    <a:bodyPr/>
                    <a:lstStyle/>
                    <a:p>
                      <a:r>
                        <a:rPr lang="en-US" sz="2000" dirty="0"/>
                        <a:t>Over 500 to 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3654">
                <a:tc>
                  <a:txBody>
                    <a:bodyPr/>
                    <a:lstStyle/>
                    <a:p>
                      <a:r>
                        <a:rPr lang="en-US" sz="2000" dirty="0"/>
                        <a:t>Over 750 to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21137">
                <a:tc>
                  <a:txBody>
                    <a:bodyPr/>
                    <a:lstStyle/>
                    <a:p>
                      <a:r>
                        <a:rPr lang="en-US" sz="2000" dirty="0"/>
                        <a:t>Over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(As established by the power line owner/operator or registered professional engineer who is a qualified person with respect to electrical transmission and distribution)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p:txBody>
          <a:bodyPr/>
          <a:lstStyle/>
          <a:p>
            <a:r>
              <a:rPr lang="en-US" dirty="0"/>
              <a:t>Electrical Protection Methods</a:t>
            </a:r>
          </a:p>
        </p:txBody>
      </p:sp>
      <p:sp>
        <p:nvSpPr>
          <p:cNvPr id="6" name="TextBox 5"/>
          <p:cNvSpPr txBox="1"/>
          <p:nvPr/>
        </p:nvSpPr>
        <p:spPr>
          <a:xfrm>
            <a:off x="419101" y="5889768"/>
            <a:ext cx="8243816" cy="215444"/>
          </a:xfrm>
          <a:prstGeom prst="rect">
            <a:avLst/>
          </a:prstGeom>
          <a:noFill/>
        </p:spPr>
        <p:txBody>
          <a:bodyPr wrap="square" rtlCol="0">
            <a:spAutoFit/>
          </a:bodyPr>
          <a:lstStyle/>
          <a:p>
            <a:r>
              <a:rPr lang="en-US" sz="800" dirty="0"/>
              <a:t>This table shows the minimum clearance distances, in feet, for different power line voltages. Source: OSHA</a:t>
            </a:r>
          </a:p>
        </p:txBody>
      </p:sp>
    </p:spTree>
    <p:extLst>
      <p:ext uri="{BB962C8B-B14F-4D97-AF65-F5344CB8AC3E}">
        <p14:creationId xmlns:p14="http://schemas.microsoft.com/office/powerpoint/2010/main" val="296554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533400" y="1143000"/>
            <a:ext cx="5410200" cy="4876800"/>
          </a:xfrm>
        </p:spPr>
        <p:txBody>
          <a:bodyPr/>
          <a:lstStyle/>
          <a:p>
            <a:pPr marL="0" indent="0">
              <a:buNone/>
            </a:pPr>
            <a:r>
              <a:rPr lang="en-US" dirty="0"/>
              <a:t>Use ground-fault circuit interrupters (GFCI):</a:t>
            </a:r>
          </a:p>
          <a:p>
            <a:r>
              <a:rPr lang="en-US" sz="2800" dirty="0"/>
              <a:t>Designed to protect people from electrical shock</a:t>
            </a:r>
          </a:p>
          <a:p>
            <a:r>
              <a:rPr lang="en-US" sz="2800" dirty="0"/>
              <a:t>Detects ground faults and interrupts electric current</a:t>
            </a:r>
          </a:p>
          <a:p>
            <a:r>
              <a:rPr lang="en-US" sz="2800" dirty="0"/>
              <a:t>Limits duration of electrical shock</a:t>
            </a:r>
          </a:p>
          <a:p>
            <a:pPr marL="0" indent="0">
              <a:buNone/>
            </a:pPr>
            <a:endParaRPr lang="en-US" dirty="0"/>
          </a:p>
          <a:p>
            <a:pPr marL="0" indent="0">
              <a:buNone/>
            </a:pPr>
            <a:endParaRPr lang="en-US" dirty="0"/>
          </a:p>
        </p:txBody>
      </p:sp>
      <p:pic>
        <p:nvPicPr>
          <p:cNvPr id="4" name="Picture 1028" descr="P:\Outreach Training\gfci.tif" title="Electric Pl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318383"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31391" y="4572000"/>
            <a:ext cx="1210101"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2505745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1143000" y="1303361"/>
            <a:ext cx="7010400" cy="3573439"/>
          </a:xfrm>
        </p:spPr>
        <p:txBody>
          <a:bodyPr/>
          <a:lstStyle/>
          <a:p>
            <a:pPr marL="0" indent="0">
              <a:buNone/>
            </a:pPr>
            <a:r>
              <a:rPr lang="en-US" dirty="0"/>
              <a:t>Three types of GFCI:</a:t>
            </a:r>
          </a:p>
          <a:p>
            <a:r>
              <a:rPr lang="en-US" dirty="0"/>
              <a:t> </a:t>
            </a:r>
            <a:r>
              <a:rPr lang="en-US" sz="2800" dirty="0"/>
              <a:t>Receptacle GFCI</a:t>
            </a:r>
          </a:p>
          <a:p>
            <a:r>
              <a:rPr lang="en-US" sz="2800" dirty="0"/>
              <a:t> Temporary/portable GFCI</a:t>
            </a:r>
          </a:p>
          <a:p>
            <a:r>
              <a:rPr lang="en-US" sz="2800" dirty="0"/>
              <a:t> Circuit Breaker GFCI</a:t>
            </a:r>
          </a:p>
        </p:txBody>
      </p:sp>
      <p:pic>
        <p:nvPicPr>
          <p:cNvPr id="4" name="Picture 3" title="Wall out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50" y="4077507"/>
            <a:ext cx="952500" cy="1638300"/>
          </a:xfrm>
          <a:prstGeom prst="rect">
            <a:avLst/>
          </a:prstGeom>
          <a:ln>
            <a:solidFill>
              <a:schemeClr val="tx1"/>
            </a:solidFill>
          </a:ln>
        </p:spPr>
      </p:pic>
      <p:pic>
        <p:nvPicPr>
          <p:cNvPr id="5" name="Picture 4" title="Wall Outl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090207"/>
            <a:ext cx="1016000" cy="1625600"/>
          </a:xfrm>
          <a:prstGeom prst="rect">
            <a:avLst/>
          </a:prstGeom>
          <a:ln>
            <a:solidFill>
              <a:schemeClr val="tx1"/>
            </a:solidFill>
          </a:ln>
        </p:spPr>
      </p:pic>
      <p:pic>
        <p:nvPicPr>
          <p:cNvPr id="6" name="Picture 5" title="Power Ite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84850" y="3677457"/>
            <a:ext cx="3568700" cy="508000"/>
          </a:xfrm>
          <a:prstGeom prst="rect">
            <a:avLst/>
          </a:prstGeom>
          <a:ln>
            <a:solidFill>
              <a:schemeClr val="tx1"/>
            </a:solidFill>
          </a:ln>
        </p:spPr>
      </p:pic>
      <p:sp>
        <p:nvSpPr>
          <p:cNvPr id="7" name="TextBox 6"/>
          <p:cNvSpPr txBox="1"/>
          <p:nvPr/>
        </p:nvSpPr>
        <p:spPr>
          <a:xfrm>
            <a:off x="2286000" y="5867400"/>
            <a:ext cx="4572000" cy="215444"/>
          </a:xfrm>
          <a:prstGeom prst="rect">
            <a:avLst/>
          </a:prstGeom>
          <a:noFill/>
        </p:spPr>
        <p:txBody>
          <a:bodyPr wrap="square" rtlCol="0">
            <a:spAutoFit/>
          </a:bodyPr>
          <a:lstStyle/>
          <a:p>
            <a:pPr algn="ctr"/>
            <a:r>
              <a:rPr lang="en-US" sz="800" dirty="0"/>
              <a:t>These photos show examples of the three types of GFCI. Source of photos: OSHA</a:t>
            </a:r>
          </a:p>
        </p:txBody>
      </p:sp>
    </p:spTree>
    <p:extLst>
      <p:ext uri="{BB962C8B-B14F-4D97-AF65-F5344CB8AC3E}">
        <p14:creationId xmlns:p14="http://schemas.microsoft.com/office/powerpoint/2010/main" val="416673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295400"/>
            <a:ext cx="7924800" cy="3962400"/>
          </a:xfrm>
        </p:spPr>
        <p:txBody>
          <a:bodyPr/>
          <a:lstStyle/>
          <a:p>
            <a:pPr marL="0" indent="0">
              <a:buNone/>
            </a:pPr>
            <a:r>
              <a:rPr lang="en-US" dirty="0"/>
              <a:t>Inspect portable tools and extension cords:</a:t>
            </a:r>
          </a:p>
          <a:p>
            <a:r>
              <a:rPr lang="en-US" sz="2800" dirty="0"/>
              <a:t>Workers need to inspect extension cords prior to their use for any cuts or abrasion.</a:t>
            </a:r>
          </a:p>
          <a:p>
            <a:r>
              <a:rPr lang="en-US" sz="2800" dirty="0"/>
              <a:t>Electric hand tools that are old, damaged, or misused may have damaged insulation inside.</a:t>
            </a:r>
          </a:p>
          <a:p>
            <a:endParaRPr lang="en-US" dirty="0"/>
          </a:p>
        </p:txBody>
      </p:sp>
    </p:spTree>
    <p:extLst>
      <p:ext uri="{BB962C8B-B14F-4D97-AF65-F5344CB8AC3E}">
        <p14:creationId xmlns:p14="http://schemas.microsoft.com/office/powerpoint/2010/main" val="271381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7239000" cy="4114801"/>
          </a:xfrm>
        </p:spPr>
        <p:txBody>
          <a:bodyPr/>
          <a:lstStyle/>
          <a:p>
            <a:pPr marL="0" indent="0">
              <a:buNone/>
            </a:pPr>
            <a:r>
              <a:rPr lang="en-US" dirty="0"/>
              <a:t>Use power tools and equipment as designed:</a:t>
            </a:r>
          </a:p>
          <a:p>
            <a:r>
              <a:rPr lang="en-US" sz="2800" dirty="0"/>
              <a:t>Follow tool safety tips to avoid misusing equipment</a:t>
            </a:r>
          </a:p>
          <a:p>
            <a:r>
              <a:rPr lang="en-US" sz="2800" dirty="0"/>
              <a:t>Follow manufacturer’s instructions</a:t>
            </a:r>
          </a:p>
          <a:p>
            <a:pPr marL="0" indent="0">
              <a:buNone/>
            </a:pPr>
            <a:endParaRPr lang="en-US" sz="2800" b="1" dirty="0"/>
          </a:p>
        </p:txBody>
      </p:sp>
    </p:spTree>
    <p:extLst>
      <p:ext uri="{BB962C8B-B14F-4D97-AF65-F5344CB8AC3E}">
        <p14:creationId xmlns:p14="http://schemas.microsoft.com/office/powerpoint/2010/main" val="4220762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295401"/>
            <a:ext cx="4953000" cy="914399"/>
          </a:xfrm>
        </p:spPr>
        <p:txBody>
          <a:bodyPr/>
          <a:lstStyle/>
          <a:p>
            <a:r>
              <a:rPr lang="en-US" sz="2800" dirty="0"/>
              <a:t>Common examples of misused equipment </a:t>
            </a:r>
          </a:p>
          <a:p>
            <a:pPr marL="0" indent="0">
              <a:buNone/>
            </a:pPr>
            <a:endParaRPr lang="en-US" b="1" dirty="0"/>
          </a:p>
        </p:txBody>
      </p:sp>
      <p:pic>
        <p:nvPicPr>
          <p:cNvPr id="7" name="Picture 6" title="Electric Plug"/>
          <p:cNvPicPr>
            <a:picLocks noChangeAspect="1"/>
          </p:cNvPicPr>
          <p:nvPr/>
        </p:nvPicPr>
        <p:blipFill rotWithShape="1">
          <a:blip r:embed="rId3">
            <a:extLst>
              <a:ext uri="{28A0092B-C50C-407E-A947-70E740481C1C}">
                <a14:useLocalDpi xmlns:a14="http://schemas.microsoft.com/office/drawing/2010/main" val="0"/>
              </a:ext>
            </a:extLst>
          </a:blip>
          <a:srcRect l="17391" t="5223" b="52559"/>
          <a:stretch/>
        </p:blipFill>
        <p:spPr>
          <a:xfrm>
            <a:off x="5876499" y="3522372"/>
            <a:ext cx="2456872" cy="2133600"/>
          </a:xfrm>
          <a:prstGeom prst="rect">
            <a:avLst/>
          </a:prstGeom>
          <a:ln>
            <a:solidFill>
              <a:schemeClr val="tx1"/>
            </a:solidFill>
          </a:ln>
        </p:spPr>
      </p:pic>
      <p:pic>
        <p:nvPicPr>
          <p:cNvPr id="9" name="Picture 8" title="Misused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798" y="2988972"/>
            <a:ext cx="3119298" cy="2667000"/>
          </a:xfrm>
          <a:prstGeom prst="rect">
            <a:avLst/>
          </a:prstGeom>
          <a:ln>
            <a:solidFill>
              <a:schemeClr val="tx1"/>
            </a:solidFill>
          </a:ln>
        </p:spPr>
      </p:pic>
      <p:pic>
        <p:nvPicPr>
          <p:cNvPr id="10" name="Picture 9" title="Power cord with nail in i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241685"/>
            <a:ext cx="2465971" cy="1849478"/>
          </a:xfrm>
          <a:prstGeom prst="rect">
            <a:avLst/>
          </a:prstGeom>
          <a:ln>
            <a:solidFill>
              <a:schemeClr val="tx1"/>
            </a:solidFill>
          </a:ln>
        </p:spPr>
      </p:pic>
      <p:sp>
        <p:nvSpPr>
          <p:cNvPr id="8" name="TextBox 7"/>
          <p:cNvSpPr txBox="1"/>
          <p:nvPr/>
        </p:nvSpPr>
        <p:spPr>
          <a:xfrm>
            <a:off x="3048000" y="5901326"/>
            <a:ext cx="3048000" cy="215444"/>
          </a:xfrm>
          <a:prstGeom prst="rect">
            <a:avLst/>
          </a:prstGeom>
          <a:noFill/>
        </p:spPr>
        <p:txBody>
          <a:bodyPr wrap="square" rtlCol="0">
            <a:spAutoFit/>
          </a:bodyPr>
          <a:lstStyle/>
          <a:p>
            <a:pPr algn="ctr"/>
            <a:r>
              <a:rPr lang="en-US" sz="800" dirty="0"/>
              <a:t>These photos show examples of equipment misuse. </a:t>
            </a:r>
          </a:p>
        </p:txBody>
      </p:sp>
      <p:sp>
        <p:nvSpPr>
          <p:cNvPr id="11" name="TextBox 10"/>
          <p:cNvSpPr txBox="1"/>
          <p:nvPr/>
        </p:nvSpPr>
        <p:spPr>
          <a:xfrm>
            <a:off x="7017094" y="3089155"/>
            <a:ext cx="1405058" cy="215444"/>
          </a:xfrm>
          <a:prstGeom prst="rect">
            <a:avLst/>
          </a:prstGeom>
          <a:noFill/>
        </p:spPr>
        <p:txBody>
          <a:bodyPr wrap="square" rtlCol="0">
            <a:spAutoFit/>
          </a:bodyPr>
          <a:lstStyle/>
          <a:p>
            <a:pPr algn="r"/>
            <a:r>
              <a:rPr lang="en-US" sz="800" dirty="0"/>
              <a:t>Source: TEEX SH 46F1-HT06</a:t>
            </a:r>
          </a:p>
        </p:txBody>
      </p:sp>
      <p:sp>
        <p:nvSpPr>
          <p:cNvPr id="12" name="TextBox 11"/>
          <p:cNvSpPr txBox="1"/>
          <p:nvPr/>
        </p:nvSpPr>
        <p:spPr>
          <a:xfrm>
            <a:off x="6895654" y="5658301"/>
            <a:ext cx="1526498" cy="215444"/>
          </a:xfrm>
          <a:prstGeom prst="rect">
            <a:avLst/>
          </a:prstGeom>
          <a:noFill/>
        </p:spPr>
        <p:txBody>
          <a:bodyPr wrap="square" rtlCol="0">
            <a:spAutoFit/>
          </a:bodyPr>
          <a:lstStyle/>
          <a:p>
            <a:pPr algn="r"/>
            <a:r>
              <a:rPr lang="en-US" sz="800" dirty="0"/>
              <a:t>Source of photos: OSHA</a:t>
            </a:r>
          </a:p>
        </p:txBody>
      </p:sp>
      <p:sp>
        <p:nvSpPr>
          <p:cNvPr id="13" name="TextBox 12"/>
          <p:cNvSpPr txBox="1"/>
          <p:nvPr/>
        </p:nvSpPr>
        <p:spPr>
          <a:xfrm>
            <a:off x="1223681" y="5670927"/>
            <a:ext cx="1526498" cy="215444"/>
          </a:xfrm>
          <a:prstGeom prst="rect">
            <a:avLst/>
          </a:prstGeom>
          <a:noFill/>
        </p:spPr>
        <p:txBody>
          <a:bodyPr wrap="square" rtlCol="0">
            <a:spAutoFit/>
          </a:bodyPr>
          <a:lstStyle/>
          <a:p>
            <a:r>
              <a:rPr lang="en-US" sz="800" dirty="0"/>
              <a:t>Source of photos: OSHA</a:t>
            </a:r>
          </a:p>
        </p:txBody>
      </p:sp>
    </p:spTree>
    <p:extLst>
      <p:ext uri="{BB962C8B-B14F-4D97-AF65-F5344CB8AC3E}">
        <p14:creationId xmlns:p14="http://schemas.microsoft.com/office/powerpoint/2010/main" val="151518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6781800" cy="4724400"/>
          </a:xfrm>
        </p:spPr>
        <p:txBody>
          <a:bodyPr/>
          <a:lstStyle/>
          <a:p>
            <a:pPr marL="0" indent="0">
              <a:buNone/>
            </a:pPr>
            <a:r>
              <a:rPr lang="en-US" dirty="0"/>
              <a:t>Tool safety tips</a:t>
            </a:r>
          </a:p>
          <a:p>
            <a:r>
              <a:rPr lang="en-US" sz="2800" dirty="0"/>
              <a:t>Never carry a tool by the cord.</a:t>
            </a:r>
          </a:p>
          <a:p>
            <a:r>
              <a:rPr lang="en-US" sz="2800" dirty="0"/>
              <a:t>Never yank the cord to disconnect it.</a:t>
            </a:r>
          </a:p>
          <a:p>
            <a:r>
              <a:rPr lang="en-US" sz="2800" dirty="0"/>
              <a:t>Keep cords away from heat, oil, and sharp edges.</a:t>
            </a:r>
          </a:p>
          <a:p>
            <a:r>
              <a:rPr lang="en-US" sz="2800" dirty="0"/>
              <a:t>Disconnect when not in use and when changing accessories such as blades and bits.</a:t>
            </a:r>
          </a:p>
        </p:txBody>
      </p:sp>
    </p:spTree>
    <p:extLst>
      <p:ext uri="{BB962C8B-B14F-4D97-AF65-F5344CB8AC3E}">
        <p14:creationId xmlns:p14="http://schemas.microsoft.com/office/powerpoint/2010/main" val="56324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85800" y="1181099"/>
            <a:ext cx="7915274" cy="4495801"/>
          </a:xfrm>
        </p:spPr>
        <p:txBody>
          <a:bodyPr/>
          <a:lstStyle/>
          <a:p>
            <a:pPr marL="0" indent="0">
              <a:buNone/>
            </a:pPr>
            <a:r>
              <a:rPr lang="en-US" dirty="0"/>
              <a:t>Definitions:</a:t>
            </a:r>
          </a:p>
          <a:p>
            <a:r>
              <a:rPr lang="en-US" sz="2800" dirty="0"/>
              <a:t>Electricity – movement </a:t>
            </a:r>
            <a:br>
              <a:rPr lang="en-US" sz="2800" dirty="0"/>
            </a:br>
            <a:r>
              <a:rPr lang="en-US" sz="2800" dirty="0"/>
              <a:t>of the free electrons between </a:t>
            </a:r>
            <a:br>
              <a:rPr lang="en-US" sz="2800" dirty="0"/>
            </a:br>
            <a:r>
              <a:rPr lang="en-US" sz="2800" dirty="0"/>
              <a:t>atoms; </a:t>
            </a:r>
          </a:p>
          <a:p>
            <a:pPr lvl="1"/>
            <a:r>
              <a:rPr lang="en-US" sz="2400" dirty="0"/>
              <a:t>Related terms:</a:t>
            </a:r>
          </a:p>
          <a:p>
            <a:pPr lvl="2"/>
            <a:r>
              <a:rPr lang="en-US" sz="2000" dirty="0"/>
              <a:t>Current – the movement of </a:t>
            </a:r>
            <a:br>
              <a:rPr lang="en-US" sz="2000" dirty="0"/>
            </a:br>
            <a:r>
              <a:rPr lang="en-US" sz="2000" dirty="0"/>
              <a:t>electrical charge</a:t>
            </a:r>
          </a:p>
          <a:p>
            <a:pPr lvl="2"/>
            <a:r>
              <a:rPr lang="en-US" sz="2000" dirty="0"/>
              <a:t>Resistance – opposition to current flow</a:t>
            </a:r>
          </a:p>
          <a:p>
            <a:pPr lvl="2"/>
            <a:r>
              <a:rPr lang="en-US" sz="2000" dirty="0"/>
              <a:t>Voltage – a measurement of electrical force</a:t>
            </a:r>
          </a:p>
        </p:txBody>
      </p:sp>
      <p:pic>
        <p:nvPicPr>
          <p:cNvPr id="4" name="Picture 3" title="Glowing wall socket"/>
          <p:cNvPicPr>
            <a:picLocks noChangeAspect="1"/>
          </p:cNvPicPr>
          <p:nvPr/>
        </p:nvPicPr>
        <p:blipFill>
          <a:blip r:embed="rId2"/>
          <a:stretch>
            <a:fillRect/>
          </a:stretch>
        </p:blipFill>
        <p:spPr>
          <a:xfrm>
            <a:off x="6605508" y="1295401"/>
            <a:ext cx="1909841" cy="2133600"/>
          </a:xfrm>
          <a:prstGeom prst="rect">
            <a:avLst/>
          </a:prstGeom>
          <a:ln>
            <a:solidFill>
              <a:schemeClr val="tx1"/>
            </a:solidFill>
          </a:ln>
        </p:spPr>
      </p:pic>
      <p:sp>
        <p:nvSpPr>
          <p:cNvPr id="5" name="TextBox 4"/>
          <p:cNvSpPr txBox="1"/>
          <p:nvPr/>
        </p:nvSpPr>
        <p:spPr>
          <a:xfrm>
            <a:off x="7753349" y="3423137"/>
            <a:ext cx="847725"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43330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447800"/>
            <a:ext cx="7162800" cy="4495801"/>
          </a:xfrm>
        </p:spPr>
        <p:txBody>
          <a:bodyPr/>
          <a:lstStyle/>
          <a:p>
            <a:r>
              <a:rPr lang="en-US" sz="2800" dirty="0"/>
              <a:t>Avoid accidental starting. Do not hold fingers on the switch button while carrying a plugged-in tool.</a:t>
            </a:r>
          </a:p>
          <a:p>
            <a:r>
              <a:rPr lang="en-US" sz="2800" dirty="0"/>
              <a:t>Use gloves and appropriate footwear.</a:t>
            </a:r>
          </a:p>
          <a:p>
            <a:r>
              <a:rPr lang="en-US" sz="2800" dirty="0"/>
              <a:t>Store in dry a place when not using.</a:t>
            </a:r>
          </a:p>
        </p:txBody>
      </p:sp>
    </p:spTree>
    <p:extLst>
      <p:ext uri="{BB962C8B-B14F-4D97-AF65-F5344CB8AC3E}">
        <p14:creationId xmlns:p14="http://schemas.microsoft.com/office/powerpoint/2010/main" val="114295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p:txBody>
          <a:bodyPr/>
          <a:lstStyle/>
          <a:p>
            <a:r>
              <a:rPr lang="en-US" sz="2800" dirty="0"/>
              <a:t>Don’t use in wet/damp environments.</a:t>
            </a:r>
          </a:p>
          <a:p>
            <a:r>
              <a:rPr lang="en-US" sz="2800" dirty="0"/>
              <a:t>Keep working areas well lit.</a:t>
            </a:r>
          </a:p>
          <a:p>
            <a:r>
              <a:rPr lang="en-US" sz="2800" dirty="0"/>
              <a:t>Ensure that cords do not cause a tripping hazard.</a:t>
            </a:r>
          </a:p>
          <a:p>
            <a:r>
              <a:rPr lang="en-US" sz="2800" dirty="0"/>
              <a:t>Remove damaged tools from use.</a:t>
            </a:r>
          </a:p>
          <a:p>
            <a:r>
              <a:rPr lang="en-US" sz="2800" dirty="0"/>
              <a:t>Use double-insulated tools.</a:t>
            </a:r>
          </a:p>
        </p:txBody>
      </p:sp>
    </p:spTree>
    <p:extLst>
      <p:ext uri="{BB962C8B-B14F-4D97-AF65-F5344CB8AC3E}">
        <p14:creationId xmlns:p14="http://schemas.microsoft.com/office/powerpoint/2010/main" val="512042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143000"/>
            <a:ext cx="5676021" cy="4953000"/>
          </a:xfrm>
        </p:spPr>
        <p:txBody>
          <a:bodyPr/>
          <a:lstStyle/>
          <a:p>
            <a:pPr marL="0" indent="0">
              <a:buNone/>
            </a:pPr>
            <a:r>
              <a:rPr lang="en-US" dirty="0"/>
              <a:t>Follow lockout/</a:t>
            </a:r>
            <a:r>
              <a:rPr lang="en-US" dirty="0" err="1"/>
              <a:t>tagout</a:t>
            </a:r>
            <a:r>
              <a:rPr lang="en-US" dirty="0"/>
              <a:t> (LOTO) procedures:</a:t>
            </a:r>
          </a:p>
          <a:p>
            <a:r>
              <a:rPr lang="en-US" sz="2800" dirty="0"/>
              <a:t>Lockout/</a:t>
            </a:r>
            <a:r>
              <a:rPr lang="en-US" sz="2800" dirty="0" err="1"/>
              <a:t>tagout</a:t>
            </a:r>
            <a:endParaRPr lang="en-US" sz="2800" dirty="0"/>
          </a:p>
          <a:p>
            <a:pPr lvl="1"/>
            <a:r>
              <a:rPr lang="en-US" sz="2400" dirty="0"/>
              <a:t>Essential safety procedure</a:t>
            </a:r>
          </a:p>
          <a:p>
            <a:pPr lvl="1"/>
            <a:r>
              <a:rPr lang="en-US" sz="2400" dirty="0"/>
              <a:t>Protects workers from injury while working on or near electrical circuits and equipment</a:t>
            </a:r>
          </a:p>
          <a:p>
            <a:pPr lvl="1"/>
            <a:r>
              <a:rPr lang="en-US" sz="2400" dirty="0"/>
              <a:t>Prevents contact with operating equipment parts such as, blades, gears, shafts, etc.</a:t>
            </a:r>
          </a:p>
        </p:txBody>
      </p:sp>
      <p:pic>
        <p:nvPicPr>
          <p:cNvPr id="4" name="Picture 3" title="Lock out tag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621" y="1273791"/>
            <a:ext cx="2271370" cy="2743200"/>
          </a:xfrm>
          <a:prstGeom prst="rect">
            <a:avLst/>
          </a:prstGeom>
        </p:spPr>
      </p:pic>
      <p:sp>
        <p:nvSpPr>
          <p:cNvPr id="5" name="TextBox 4"/>
          <p:cNvSpPr txBox="1"/>
          <p:nvPr/>
        </p:nvSpPr>
        <p:spPr>
          <a:xfrm>
            <a:off x="7862092" y="4016991"/>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261619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396731" y="1143000"/>
            <a:ext cx="6080269" cy="1860459"/>
          </a:xfrm>
        </p:spPr>
        <p:txBody>
          <a:bodyPr/>
          <a:lstStyle/>
          <a:p>
            <a:pPr lvl="1"/>
            <a:r>
              <a:rPr lang="en-US" sz="2400" dirty="0"/>
              <a:t>LOTO prevents the unexpected release of hazardous gases, fluids, or solid matter in areas where workers are present.</a:t>
            </a:r>
          </a:p>
          <a:p>
            <a:pPr marL="0" indent="0">
              <a:buNone/>
            </a:pPr>
            <a:endParaRPr lang="en-US" dirty="0"/>
          </a:p>
        </p:txBody>
      </p:sp>
      <p:sp>
        <p:nvSpPr>
          <p:cNvPr id="5" name="TextBox 4"/>
          <p:cNvSpPr txBox="1"/>
          <p:nvPr/>
        </p:nvSpPr>
        <p:spPr>
          <a:xfrm>
            <a:off x="3817866" y="5771686"/>
            <a:ext cx="1508267" cy="215444"/>
          </a:xfrm>
          <a:prstGeom prst="rect">
            <a:avLst/>
          </a:prstGeom>
          <a:noFill/>
        </p:spPr>
        <p:txBody>
          <a:bodyPr wrap="square" rtlCol="0">
            <a:spAutoFit/>
          </a:bodyPr>
          <a:lstStyle/>
          <a:p>
            <a:pPr algn="ctr"/>
            <a:r>
              <a:rPr lang="en-US" sz="800" dirty="0"/>
              <a:t>Source of photos: OSHA</a:t>
            </a:r>
          </a:p>
        </p:txBody>
      </p:sp>
      <p:pic>
        <p:nvPicPr>
          <p:cNvPr id="6" name="Picture 5" title="Lock out tag out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04264"/>
            <a:ext cx="3048000" cy="2286000"/>
          </a:xfrm>
          <a:prstGeom prst="rect">
            <a:avLst/>
          </a:prstGeom>
          <a:ln>
            <a:solidFill>
              <a:schemeClr val="tx1"/>
            </a:solidFill>
          </a:ln>
        </p:spPr>
      </p:pic>
      <p:pic>
        <p:nvPicPr>
          <p:cNvPr id="7" name="Picture 6" title="Lock out Tag out paper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5633">
            <a:off x="4778594" y="2641531"/>
            <a:ext cx="4928535" cy="1574938"/>
          </a:xfrm>
          <a:prstGeom prst="rect">
            <a:avLst/>
          </a:prstGeom>
          <a:ln>
            <a:solidFill>
              <a:schemeClr val="tx1"/>
            </a:solidFill>
          </a:ln>
        </p:spPr>
      </p:pic>
    </p:spTree>
    <p:extLst>
      <p:ext uri="{BB962C8B-B14F-4D97-AF65-F5344CB8AC3E}">
        <p14:creationId xmlns:p14="http://schemas.microsoft.com/office/powerpoint/2010/main" val="4201664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762000" y="1181099"/>
            <a:ext cx="7620000" cy="3771901"/>
          </a:xfrm>
        </p:spPr>
        <p:txBody>
          <a:bodyPr/>
          <a:lstStyle/>
          <a:p>
            <a:pPr marL="0" indent="0">
              <a:buNone/>
            </a:pPr>
            <a:r>
              <a:rPr lang="en-US" dirty="0"/>
              <a:t>Power source identification:</a:t>
            </a:r>
          </a:p>
          <a:p>
            <a:r>
              <a:rPr lang="en-US" sz="2800" dirty="0"/>
              <a:t>Mark all breakers accordingly for the circuits they protect</a:t>
            </a:r>
          </a:p>
          <a:p>
            <a:r>
              <a:rPr lang="en-US" sz="2800" dirty="0"/>
              <a:t>Mark all disconnect means accordingly for the equipment they service</a:t>
            </a:r>
          </a:p>
          <a:p>
            <a:r>
              <a:rPr lang="en-US" sz="2800" dirty="0"/>
              <a:t>Identify all voltages with proper labeling</a:t>
            </a:r>
          </a:p>
        </p:txBody>
      </p:sp>
    </p:spTree>
    <p:extLst>
      <p:ext uri="{BB962C8B-B14F-4D97-AF65-F5344CB8AC3E}">
        <p14:creationId xmlns:p14="http://schemas.microsoft.com/office/powerpoint/2010/main" val="570174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571500" y="1143000"/>
            <a:ext cx="8001000" cy="4800600"/>
          </a:xfrm>
        </p:spPr>
        <p:txBody>
          <a:bodyPr/>
          <a:lstStyle/>
          <a:p>
            <a:pPr marL="0" indent="0">
              <a:buNone/>
            </a:pPr>
            <a:r>
              <a:rPr lang="en-US" dirty="0"/>
              <a:t>Employer requirements to protect workers:</a:t>
            </a:r>
          </a:p>
          <a:p>
            <a:r>
              <a:rPr lang="en-US" sz="2800" dirty="0"/>
              <a:t>Ensure overhead power line safety</a:t>
            </a:r>
          </a:p>
          <a:p>
            <a:r>
              <a:rPr lang="en-US" sz="2800" dirty="0"/>
              <a:t>Isolate electrical parts</a:t>
            </a:r>
          </a:p>
          <a:p>
            <a:r>
              <a:rPr lang="en-US" sz="2800" dirty="0"/>
              <a:t>Supply ground-fault circuit interrupters (GFCI) protection</a:t>
            </a:r>
          </a:p>
          <a:p>
            <a:r>
              <a:rPr lang="en-US" sz="2800" dirty="0"/>
              <a:t>Establish and implement an AEGCP</a:t>
            </a:r>
          </a:p>
          <a:p>
            <a:r>
              <a:rPr lang="en-US" sz="2800" dirty="0"/>
              <a:t>Ensure power tools are maintained in a safe condition</a:t>
            </a:r>
          </a:p>
        </p:txBody>
      </p:sp>
    </p:spTree>
    <p:extLst>
      <p:ext uri="{BB962C8B-B14F-4D97-AF65-F5344CB8AC3E}">
        <p14:creationId xmlns:p14="http://schemas.microsoft.com/office/powerpoint/2010/main" val="2662200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914400" y="1310185"/>
            <a:ext cx="7543800" cy="4495801"/>
          </a:xfrm>
        </p:spPr>
        <p:txBody>
          <a:bodyPr/>
          <a:lstStyle/>
          <a:p>
            <a:r>
              <a:rPr lang="en-US" sz="2800" dirty="0"/>
              <a:t>Ensure proper guarding</a:t>
            </a:r>
          </a:p>
          <a:p>
            <a:r>
              <a:rPr lang="en-US" sz="2800" dirty="0"/>
              <a:t>Provide training</a:t>
            </a:r>
          </a:p>
          <a:p>
            <a:r>
              <a:rPr lang="en-US" sz="2800" dirty="0"/>
              <a:t>Enforce LOTO safety related work practices</a:t>
            </a:r>
          </a:p>
          <a:p>
            <a:r>
              <a:rPr lang="en-US" sz="2800" dirty="0"/>
              <a:t>Ensure proper use of flexible cords and power strips</a:t>
            </a:r>
          </a:p>
          <a:p>
            <a:r>
              <a:rPr lang="en-US" sz="2800" dirty="0"/>
              <a:t>Ensure proper identification of power sources</a:t>
            </a:r>
          </a:p>
        </p:txBody>
      </p:sp>
    </p:spTree>
    <p:extLst>
      <p:ext uri="{BB962C8B-B14F-4D97-AF65-F5344CB8AC3E}">
        <p14:creationId xmlns:p14="http://schemas.microsoft.com/office/powerpoint/2010/main" val="741706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a:t>
            </a:r>
          </a:p>
        </p:txBody>
      </p:sp>
      <p:pic>
        <p:nvPicPr>
          <p:cNvPr id="4" name="Content Placeholder 3" title="Tangled power cord"/>
          <p:cNvPicPr>
            <a:picLocks noGrp="1" noChangeAspect="1"/>
          </p:cNvPicPr>
          <p:nvPr>
            <p:ph idx="1"/>
          </p:nvPr>
        </p:nvPicPr>
        <p:blipFill rotWithShape="1">
          <a:blip r:embed="rId3">
            <a:extLst>
              <a:ext uri="{28A0092B-C50C-407E-A947-70E740481C1C}">
                <a14:useLocalDpi xmlns:a14="http://schemas.microsoft.com/office/drawing/2010/main" val="0"/>
              </a:ext>
            </a:extLst>
          </a:blip>
          <a:srcRect r="24576" b="16949"/>
          <a:stretch/>
        </p:blipFill>
        <p:spPr>
          <a:xfrm>
            <a:off x="685800" y="1752600"/>
            <a:ext cx="3683000" cy="3041579"/>
          </a:xfrm>
          <a:ln>
            <a:solidFill>
              <a:schemeClr val="tx1"/>
            </a:solidFill>
          </a:ln>
        </p:spPr>
      </p:pic>
      <p:pic>
        <p:nvPicPr>
          <p:cNvPr id="5" name="Picture 4" title="Power cord near w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728716"/>
            <a:ext cx="4063021" cy="3047266"/>
          </a:xfrm>
          <a:prstGeom prst="rect">
            <a:avLst/>
          </a:prstGeom>
          <a:ln>
            <a:solidFill>
              <a:schemeClr val="tx1"/>
            </a:solidFill>
          </a:ln>
        </p:spPr>
      </p:pic>
      <p:sp>
        <p:nvSpPr>
          <p:cNvPr id="6" name="TextBox 5"/>
          <p:cNvSpPr txBox="1"/>
          <p:nvPr/>
        </p:nvSpPr>
        <p:spPr>
          <a:xfrm>
            <a:off x="2743200" y="5715000"/>
            <a:ext cx="3657600" cy="215444"/>
          </a:xfrm>
          <a:prstGeom prst="rect">
            <a:avLst/>
          </a:prstGeom>
          <a:noFill/>
        </p:spPr>
        <p:txBody>
          <a:bodyPr wrap="square" rtlCol="0">
            <a:spAutoFit/>
          </a:bodyPr>
          <a:lstStyle/>
          <a:p>
            <a:pPr algn="ctr"/>
            <a:r>
              <a:rPr lang="en-US" sz="800" dirty="0"/>
              <a:t>Identify the hazards in these photos. Source of photos: TEEX SH 46F1-HT06</a:t>
            </a:r>
          </a:p>
        </p:txBody>
      </p:sp>
    </p:spTree>
    <p:extLst>
      <p:ext uri="{BB962C8B-B14F-4D97-AF65-F5344CB8AC3E}">
        <p14:creationId xmlns:p14="http://schemas.microsoft.com/office/powerpoint/2010/main" val="3805983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a:t>
            </a:r>
          </a:p>
        </p:txBody>
      </p:sp>
      <p:pic>
        <p:nvPicPr>
          <p:cNvPr id="6" name="Picture 5" title="Mop by electric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3194755" cy="4876800"/>
          </a:xfrm>
          <a:prstGeom prst="rect">
            <a:avLst/>
          </a:prstGeom>
        </p:spPr>
      </p:pic>
      <p:pic>
        <p:nvPicPr>
          <p:cNvPr id="7" name="Picture 6" title="Open circuit breaker pan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990600"/>
            <a:ext cx="3004557" cy="4876800"/>
          </a:xfrm>
          <a:prstGeom prst="rect">
            <a:avLst/>
          </a:prstGeom>
          <a:ln>
            <a:solidFill>
              <a:schemeClr val="tx1"/>
            </a:solidFill>
          </a:ln>
        </p:spPr>
      </p:pic>
      <p:sp>
        <p:nvSpPr>
          <p:cNvPr id="5" name="TextBox 4"/>
          <p:cNvSpPr txBox="1"/>
          <p:nvPr/>
        </p:nvSpPr>
        <p:spPr>
          <a:xfrm>
            <a:off x="2743200" y="5883965"/>
            <a:ext cx="3657600" cy="215444"/>
          </a:xfrm>
          <a:prstGeom prst="rect">
            <a:avLst/>
          </a:prstGeom>
          <a:noFill/>
        </p:spPr>
        <p:txBody>
          <a:bodyPr wrap="square" rtlCol="0">
            <a:spAutoFit/>
          </a:bodyPr>
          <a:lstStyle/>
          <a:p>
            <a:pPr algn="ctr"/>
            <a:r>
              <a:rPr lang="en-US" sz="800" dirty="0"/>
              <a:t>Identify the hazards in these photos. Source of photos: OSHA</a:t>
            </a:r>
          </a:p>
        </p:txBody>
      </p:sp>
    </p:spTree>
    <p:extLst>
      <p:ext uri="{BB962C8B-B14F-4D97-AF65-F5344CB8AC3E}">
        <p14:creationId xmlns:p14="http://schemas.microsoft.com/office/powerpoint/2010/main" val="3959657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AutoNum type="arabicPeriod"/>
            </a:pPr>
            <a:r>
              <a:rPr lang="en-US" dirty="0"/>
              <a:t>What is electricity?</a:t>
            </a:r>
          </a:p>
          <a:p>
            <a:pPr marL="914400" lvl="1" indent="-514350">
              <a:buFont typeface="+mj-lt"/>
              <a:buAutoNum type="alphaLcPeriod"/>
            </a:pPr>
            <a:r>
              <a:rPr lang="en-US" dirty="0"/>
              <a:t>The movement of atoms within an object</a:t>
            </a:r>
          </a:p>
          <a:p>
            <a:pPr marL="914400" lvl="1" indent="-514350">
              <a:buFont typeface="+mj-lt"/>
              <a:buAutoNum type="alphaLcPeriod"/>
            </a:pPr>
            <a:r>
              <a:rPr lang="en-US" dirty="0"/>
              <a:t>The movement of free electrons between atoms</a:t>
            </a:r>
          </a:p>
          <a:p>
            <a:pPr marL="914400" lvl="1" indent="-514350">
              <a:buFont typeface="+mj-lt"/>
              <a:buAutoNum type="alphaLcPeriod"/>
            </a:pPr>
            <a:r>
              <a:rPr lang="en-US" dirty="0"/>
              <a:t>Solid mass</a:t>
            </a:r>
          </a:p>
          <a:p>
            <a:pPr marL="914400" lvl="1" indent="-514350">
              <a:buFont typeface="+mj-lt"/>
              <a:buAutoNum type="alphaLcPeriod"/>
            </a:pPr>
            <a:r>
              <a:rPr lang="en-US" dirty="0"/>
              <a:t>Movement within the nucleus of an atom</a:t>
            </a:r>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b. The movement of free </a:t>
            </a:r>
            <a:br>
              <a:rPr lang="en-US" b="1" dirty="0">
                <a:solidFill>
                  <a:srgbClr val="FF0000"/>
                </a:solidFill>
              </a:rPr>
            </a:br>
            <a:r>
              <a:rPr lang="en-US" b="1" dirty="0">
                <a:solidFill>
                  <a:srgbClr val="FF0000"/>
                </a:solidFill>
              </a:rPr>
              <a:t>               electrons between atoms</a:t>
            </a:r>
          </a:p>
        </p:txBody>
      </p:sp>
    </p:spTree>
    <p:extLst>
      <p:ext uri="{BB962C8B-B14F-4D97-AF65-F5344CB8AC3E}">
        <p14:creationId xmlns:p14="http://schemas.microsoft.com/office/powerpoint/2010/main" val="27408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14400" y="1295401"/>
            <a:ext cx="7315200" cy="2895600"/>
          </a:xfrm>
        </p:spPr>
        <p:txBody>
          <a:bodyPr/>
          <a:lstStyle/>
          <a:p>
            <a:pPr lvl="2"/>
            <a:r>
              <a:rPr lang="en-US" sz="2000" dirty="0"/>
              <a:t>Conductors – substances, such as metals, that have little resistance to electricity</a:t>
            </a:r>
          </a:p>
          <a:p>
            <a:pPr lvl="2"/>
            <a:r>
              <a:rPr lang="en-US" sz="2000" dirty="0"/>
              <a:t>Insulators – substances, such as </a:t>
            </a:r>
            <a:r>
              <a:rPr lang="en-US" sz="2000" b="1" dirty="0"/>
              <a:t>dry</a:t>
            </a:r>
            <a:r>
              <a:rPr lang="en-US" sz="2000" dirty="0"/>
              <a:t> wood, rubber, glass and Bakelite, that have high resistance to electricity</a:t>
            </a:r>
          </a:p>
          <a:p>
            <a:pPr lvl="2"/>
            <a:r>
              <a:rPr lang="en-US" sz="2000" dirty="0"/>
              <a:t>Grounding – a conductive connection to the earth which acts as a protective measure </a:t>
            </a:r>
          </a:p>
        </p:txBody>
      </p:sp>
    </p:spTree>
    <p:extLst>
      <p:ext uri="{BB962C8B-B14F-4D97-AF65-F5344CB8AC3E}">
        <p14:creationId xmlns:p14="http://schemas.microsoft.com/office/powerpoint/2010/main" val="2077610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762000" y="1437452"/>
            <a:ext cx="8001000" cy="2881812"/>
          </a:xfrm>
        </p:spPr>
        <p:txBody>
          <a:bodyPr>
            <a:normAutofit/>
          </a:bodyPr>
          <a:lstStyle/>
          <a:p>
            <a:pPr marL="514350" indent="-514350">
              <a:buFont typeface="+mj-lt"/>
              <a:buAutoNum type="arabicPeriod" startAt="2"/>
            </a:pPr>
            <a:r>
              <a:rPr lang="en-US" dirty="0"/>
              <a:t>“Electrocution” means ___.</a:t>
            </a:r>
          </a:p>
          <a:p>
            <a:pPr marL="914400" lvl="1" indent="-514350">
              <a:buFont typeface="+mj-lt"/>
              <a:buAutoNum type="alphaLcPeriod"/>
            </a:pPr>
            <a:r>
              <a:rPr lang="en-US" dirty="0"/>
              <a:t>received a mild electrical shock </a:t>
            </a:r>
          </a:p>
          <a:p>
            <a:pPr marL="914400" lvl="1" indent="-514350">
              <a:buFont typeface="+mj-lt"/>
              <a:buAutoNum type="alphaLcPeriod"/>
            </a:pPr>
            <a:r>
              <a:rPr lang="en-US" dirty="0"/>
              <a:t>killed by electrical shock</a:t>
            </a:r>
          </a:p>
          <a:p>
            <a:pPr marL="914400" lvl="1" indent="-514350">
              <a:buFont typeface="+mj-lt"/>
              <a:buAutoNum type="alphaLcPeriod"/>
            </a:pPr>
            <a:r>
              <a:rPr lang="en-US" dirty="0"/>
              <a:t>exposed to electrical current</a:t>
            </a:r>
          </a:p>
          <a:p>
            <a:pPr marL="914400" lvl="1" indent="-514350">
              <a:buFont typeface="+mj-lt"/>
              <a:buAutoNum type="alphaLcPeriod"/>
            </a:pPr>
            <a:r>
              <a:rPr lang="en-US" dirty="0"/>
              <a:t>any accident involving electricity</a:t>
            </a:r>
          </a:p>
        </p:txBody>
      </p:sp>
      <p:sp>
        <p:nvSpPr>
          <p:cNvPr id="5" name="Content Placeholder 2"/>
          <p:cNvSpPr txBox="1">
            <a:spLocks/>
          </p:cNvSpPr>
          <p:nvPr/>
        </p:nvSpPr>
        <p:spPr>
          <a:xfrm>
            <a:off x="1752600" y="4412046"/>
            <a:ext cx="5156203"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b. killed by electrical shock</a:t>
            </a:r>
          </a:p>
        </p:txBody>
      </p:sp>
      <p:grpSp>
        <p:nvGrpSpPr>
          <p:cNvPr id="8" name="Group 7" title="R.I.P. headstone"/>
          <p:cNvGrpSpPr/>
          <p:nvPr/>
        </p:nvGrpSpPr>
        <p:grpSpPr>
          <a:xfrm>
            <a:off x="6489703" y="4560332"/>
            <a:ext cx="838200" cy="1087495"/>
            <a:chOff x="7010400" y="4627505"/>
            <a:chExt cx="838200" cy="1087495"/>
          </a:xfrm>
        </p:grpSpPr>
        <p:sp>
          <p:nvSpPr>
            <p:cNvPr id="4" name="Flowchart: Delay 3"/>
            <p:cNvSpPr/>
            <p:nvPr/>
          </p:nvSpPr>
          <p:spPr>
            <a:xfrm rot="16200000">
              <a:off x="6885752" y="4752153"/>
              <a:ext cx="1087495" cy="8382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extBox 5"/>
            <p:cNvSpPr txBox="1"/>
            <p:nvPr/>
          </p:nvSpPr>
          <p:spPr>
            <a:xfrm>
              <a:off x="7086598" y="5050719"/>
              <a:ext cx="685801" cy="369332"/>
            </a:xfrm>
            <a:prstGeom prst="rect">
              <a:avLst/>
            </a:prstGeom>
            <a:noFill/>
          </p:spPr>
          <p:txBody>
            <a:bodyPr wrap="square" rtlCol="0">
              <a:spAutoFit/>
            </a:bodyPr>
            <a:lstStyle/>
            <a:p>
              <a:pPr algn="ctr"/>
              <a:r>
                <a:rPr lang="en-US" dirty="0"/>
                <a:t>R.I.P.</a:t>
              </a:r>
            </a:p>
          </p:txBody>
        </p:sp>
      </p:grpSp>
    </p:spTree>
    <p:extLst>
      <p:ext uri="{BB962C8B-B14F-4D97-AF65-F5344CB8AC3E}">
        <p14:creationId xmlns:p14="http://schemas.microsoft.com/office/powerpoint/2010/main" val="2282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90600" y="1447800"/>
            <a:ext cx="7467600" cy="3048000"/>
          </a:xfrm>
        </p:spPr>
        <p:txBody>
          <a:bodyPr>
            <a:normAutofit/>
          </a:bodyPr>
          <a:lstStyle/>
          <a:p>
            <a:pPr marL="514350" indent="-514350">
              <a:buFont typeface="+mj-lt"/>
              <a:buAutoNum type="arabicPeriod" startAt="3"/>
            </a:pPr>
            <a:r>
              <a:rPr lang="en-US" dirty="0"/>
              <a:t>Arc flash/arc blast can reach maximum temperatures up to 350˚F?</a:t>
            </a:r>
          </a:p>
          <a:p>
            <a:pPr marL="914400" lvl="1" indent="-514350">
              <a:buFont typeface="+mj-lt"/>
              <a:buAutoNum type="alphaLcPeriod"/>
            </a:pPr>
            <a:r>
              <a:rPr lang="en-US" dirty="0"/>
              <a:t>True</a:t>
            </a:r>
          </a:p>
          <a:p>
            <a:pPr marL="914400" lvl="1" indent="-514350">
              <a:buFont typeface="+mj-lt"/>
              <a:buAutoNum type="alphaLcPeriod"/>
            </a:pPr>
            <a:r>
              <a:rPr lang="en-US" dirty="0"/>
              <a:t>False</a:t>
            </a:r>
          </a:p>
        </p:txBody>
      </p:sp>
      <p:sp>
        <p:nvSpPr>
          <p:cNvPr id="5" name="Content Placeholder 2"/>
          <p:cNvSpPr txBox="1">
            <a:spLocks/>
          </p:cNvSpPr>
          <p:nvPr/>
        </p:nvSpPr>
        <p:spPr>
          <a:xfrm>
            <a:off x="990600" y="4267200"/>
            <a:ext cx="71628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Answer: </a:t>
            </a:r>
            <a:r>
              <a:rPr lang="en-US" b="1" dirty="0">
                <a:solidFill>
                  <a:srgbClr val="FF0000"/>
                </a:solidFill>
              </a:rPr>
              <a:t>b. False - temperatures </a:t>
            </a:r>
            <a:br>
              <a:rPr lang="en-US" b="1" dirty="0">
                <a:solidFill>
                  <a:srgbClr val="FF0000"/>
                </a:solidFill>
              </a:rPr>
            </a:br>
            <a:r>
              <a:rPr lang="en-US" b="1" dirty="0">
                <a:solidFill>
                  <a:srgbClr val="FF0000"/>
                </a:solidFill>
              </a:rPr>
              <a:t>               can reach up to 3,500˚F</a:t>
            </a:r>
          </a:p>
        </p:txBody>
      </p:sp>
    </p:spTree>
    <p:extLst>
      <p:ext uri="{BB962C8B-B14F-4D97-AF65-F5344CB8AC3E}">
        <p14:creationId xmlns:p14="http://schemas.microsoft.com/office/powerpoint/2010/main" val="5513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1012209" y="1295400"/>
            <a:ext cx="7162800" cy="3048000"/>
          </a:xfrm>
        </p:spPr>
        <p:txBody>
          <a:bodyPr>
            <a:normAutofit lnSpcReduction="10000"/>
          </a:bodyPr>
          <a:lstStyle/>
          <a:p>
            <a:pPr marL="514350" indent="-514350">
              <a:buFont typeface="+mj-lt"/>
              <a:buAutoNum type="arabicPeriod" startAt="4"/>
            </a:pPr>
            <a:r>
              <a:rPr lang="en-US" dirty="0"/>
              <a:t>Which gauge of wire will carry the most current?</a:t>
            </a:r>
          </a:p>
          <a:p>
            <a:pPr marL="914400" lvl="1" indent="-514350">
              <a:buFont typeface="+mj-lt"/>
              <a:buAutoNum type="alphaLcPeriod"/>
            </a:pPr>
            <a:r>
              <a:rPr lang="en-US" dirty="0"/>
              <a:t>14 gauge</a:t>
            </a:r>
          </a:p>
          <a:p>
            <a:pPr marL="914400" lvl="1" indent="-514350">
              <a:buFont typeface="+mj-lt"/>
              <a:buAutoNum type="alphaLcPeriod"/>
            </a:pPr>
            <a:r>
              <a:rPr lang="en-US" dirty="0"/>
              <a:t>12 gauge</a:t>
            </a:r>
          </a:p>
          <a:p>
            <a:pPr marL="914400" lvl="1" indent="-514350">
              <a:buFont typeface="+mj-lt"/>
              <a:buAutoNum type="alphaLcPeriod"/>
            </a:pPr>
            <a:r>
              <a:rPr lang="en-US" dirty="0"/>
              <a:t>10 gauge</a:t>
            </a:r>
          </a:p>
          <a:p>
            <a:pPr marL="914400" lvl="1" indent="-514350">
              <a:buFont typeface="+mj-lt"/>
              <a:buAutoNum type="alphaLcPeriod"/>
            </a:pPr>
            <a:r>
              <a:rPr lang="en-US" dirty="0"/>
              <a:t>00 gauge</a:t>
            </a:r>
          </a:p>
        </p:txBody>
      </p:sp>
      <p:sp>
        <p:nvSpPr>
          <p:cNvPr id="5" name="Content Placeholder 2"/>
          <p:cNvSpPr txBox="1">
            <a:spLocks/>
          </p:cNvSpPr>
          <p:nvPr/>
        </p:nvSpPr>
        <p:spPr>
          <a:xfrm>
            <a:off x="914400" y="4495800"/>
            <a:ext cx="76200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d. 00 gauge – the lower the </a:t>
            </a:r>
            <a:br>
              <a:rPr lang="en-US" b="1" dirty="0">
                <a:solidFill>
                  <a:srgbClr val="FF0000"/>
                </a:solidFill>
              </a:rPr>
            </a:br>
            <a:r>
              <a:rPr lang="en-US" b="1" dirty="0">
                <a:solidFill>
                  <a:srgbClr val="FF0000"/>
                </a:solidFill>
              </a:rPr>
              <a:t>               wire gauge number, the </a:t>
            </a:r>
            <a:br>
              <a:rPr lang="en-US" b="1" dirty="0">
                <a:solidFill>
                  <a:srgbClr val="FF0000"/>
                </a:solidFill>
              </a:rPr>
            </a:br>
            <a:r>
              <a:rPr lang="en-US" b="1" dirty="0">
                <a:solidFill>
                  <a:srgbClr val="FF0000"/>
                </a:solidFill>
              </a:rPr>
              <a:t>               more current it can carry  </a:t>
            </a:r>
          </a:p>
        </p:txBody>
      </p:sp>
    </p:spTree>
    <p:extLst>
      <p:ext uri="{BB962C8B-B14F-4D97-AF65-F5344CB8AC3E}">
        <p14:creationId xmlns:p14="http://schemas.microsoft.com/office/powerpoint/2010/main" val="20391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Font typeface="+mj-lt"/>
              <a:buAutoNum type="arabicPeriod" startAt="5"/>
            </a:pPr>
            <a:r>
              <a:rPr lang="en-US" dirty="0"/>
              <a:t>What does GFCI stand for?</a:t>
            </a:r>
          </a:p>
          <a:p>
            <a:pPr marL="914400" lvl="1" indent="-514350">
              <a:buFont typeface="+mj-lt"/>
              <a:buAutoNum type="alphaLcPeriod"/>
            </a:pPr>
            <a:r>
              <a:rPr lang="en-US" dirty="0"/>
              <a:t>Ground Flexible Conduit Insulator</a:t>
            </a:r>
          </a:p>
          <a:p>
            <a:pPr marL="914400" lvl="1" indent="-514350">
              <a:buFont typeface="+mj-lt"/>
              <a:buAutoNum type="alphaLcPeriod"/>
            </a:pPr>
            <a:r>
              <a:rPr lang="en-US" dirty="0"/>
              <a:t>Ground Flow Current Interceptor</a:t>
            </a:r>
          </a:p>
          <a:p>
            <a:pPr marL="914400" lvl="1" indent="-514350">
              <a:buFont typeface="+mj-lt"/>
              <a:buAutoNum type="alphaLcPeriod"/>
            </a:pPr>
            <a:r>
              <a:rPr lang="en-US" dirty="0"/>
              <a:t>Ground Fault Circuit Interrupter</a:t>
            </a:r>
          </a:p>
          <a:p>
            <a:pPr marL="914400" lvl="1" indent="-514350">
              <a:buFont typeface="+mj-lt"/>
              <a:buAutoNum type="alphaLcPeriod"/>
            </a:pPr>
            <a:r>
              <a:rPr lang="en-US" dirty="0"/>
              <a:t>Ground Floor Connection </a:t>
            </a:r>
            <a:r>
              <a:rPr lang="en-US" dirty="0" err="1"/>
              <a:t>Intersector</a:t>
            </a:r>
            <a:endParaRPr lang="en-US" dirty="0"/>
          </a:p>
        </p:txBody>
      </p:sp>
      <p:sp>
        <p:nvSpPr>
          <p:cNvPr id="5" name="Content Placeholder 2"/>
          <p:cNvSpPr txBox="1">
            <a:spLocks/>
          </p:cNvSpPr>
          <p:nvPr/>
        </p:nvSpPr>
        <p:spPr>
          <a:xfrm>
            <a:off x="10668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c. Ground Fault Circuit </a:t>
            </a:r>
            <a:br>
              <a:rPr lang="en-US" b="1" dirty="0">
                <a:solidFill>
                  <a:srgbClr val="FF0000"/>
                </a:solidFill>
              </a:rPr>
            </a:br>
            <a:r>
              <a:rPr lang="en-US" b="1" dirty="0">
                <a:solidFill>
                  <a:srgbClr val="FF0000"/>
                </a:solidFill>
              </a:rPr>
              <a:t>               Interrupter</a:t>
            </a:r>
          </a:p>
        </p:txBody>
      </p:sp>
    </p:spTree>
    <p:extLst>
      <p:ext uri="{BB962C8B-B14F-4D97-AF65-F5344CB8AC3E}">
        <p14:creationId xmlns:p14="http://schemas.microsoft.com/office/powerpoint/2010/main" val="63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295400"/>
            <a:ext cx="8229600" cy="3581400"/>
          </a:xfrm>
        </p:spPr>
        <p:txBody>
          <a:bodyPr>
            <a:normAutofit/>
          </a:bodyPr>
          <a:lstStyle/>
          <a:p>
            <a:pPr marL="514350" indent="-514350">
              <a:buFont typeface="+mj-lt"/>
              <a:buAutoNum type="arabicPeriod" startAt="6"/>
            </a:pPr>
            <a:r>
              <a:rPr lang="en-US" dirty="0"/>
              <a:t>Which of the following is a safe practice?</a:t>
            </a:r>
          </a:p>
          <a:p>
            <a:pPr marL="914400" lvl="1" indent="-514350">
              <a:buFont typeface="+mj-lt"/>
              <a:buAutoNum type="alphaLcPeriod"/>
            </a:pPr>
            <a:r>
              <a:rPr lang="en-US" dirty="0"/>
              <a:t>Carrying power tool by the cord</a:t>
            </a:r>
          </a:p>
          <a:p>
            <a:pPr marL="914400" lvl="1" indent="-514350">
              <a:buFont typeface="+mj-lt"/>
              <a:buAutoNum type="alphaLcPeriod"/>
            </a:pPr>
            <a:r>
              <a:rPr lang="en-US" dirty="0"/>
              <a:t>Holding fingers on switch button while carrying a plugged-in tool</a:t>
            </a:r>
          </a:p>
          <a:p>
            <a:pPr marL="914400" lvl="1" indent="-514350">
              <a:buFont typeface="+mj-lt"/>
              <a:buAutoNum type="alphaLcPeriod"/>
            </a:pPr>
            <a:r>
              <a:rPr lang="en-US" dirty="0"/>
              <a:t>Keeping cords away from heat, oil, and sharp edges</a:t>
            </a:r>
          </a:p>
          <a:p>
            <a:pPr marL="914400" lvl="1" indent="-514350">
              <a:buFont typeface="+mj-lt"/>
              <a:buAutoNum type="alphaLcPeriod"/>
            </a:pPr>
            <a:r>
              <a:rPr lang="en-US" dirty="0"/>
              <a:t>Yanking cord to disconnect plug from outlet</a:t>
            </a:r>
          </a:p>
        </p:txBody>
      </p:sp>
      <p:sp>
        <p:nvSpPr>
          <p:cNvPr id="5" name="Content Placeholder 2"/>
          <p:cNvSpPr txBox="1">
            <a:spLocks/>
          </p:cNvSpPr>
          <p:nvPr/>
        </p:nvSpPr>
        <p:spPr>
          <a:xfrm>
            <a:off x="838200" y="4876800"/>
            <a:ext cx="7848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c. Keeping cords away from  </a:t>
            </a:r>
            <a:br>
              <a:rPr lang="en-US" b="1" dirty="0">
                <a:solidFill>
                  <a:srgbClr val="FF0000"/>
                </a:solidFill>
              </a:rPr>
            </a:br>
            <a:r>
              <a:rPr lang="en-US" b="1" dirty="0">
                <a:solidFill>
                  <a:srgbClr val="FF0000"/>
                </a:solidFill>
              </a:rPr>
              <a:t>               heat, oil, and sharp edges</a:t>
            </a:r>
          </a:p>
        </p:txBody>
      </p:sp>
    </p:spTree>
    <p:extLst>
      <p:ext uri="{BB962C8B-B14F-4D97-AF65-F5344CB8AC3E}">
        <p14:creationId xmlns:p14="http://schemas.microsoft.com/office/powerpoint/2010/main" val="16701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85800" y="1295400"/>
            <a:ext cx="8001000" cy="3581400"/>
          </a:xfrm>
        </p:spPr>
        <p:txBody>
          <a:bodyPr>
            <a:normAutofit/>
          </a:bodyPr>
          <a:lstStyle/>
          <a:p>
            <a:pPr marL="514350" indent="-514350">
              <a:buFont typeface="+mj-lt"/>
              <a:buAutoNum type="arabicPeriod" startAt="7"/>
            </a:pPr>
            <a:r>
              <a:rPr lang="en-US" dirty="0"/>
              <a:t>Who is responsible for ensuring that overhead power lines are de-energized?</a:t>
            </a:r>
          </a:p>
          <a:p>
            <a:pPr marL="914400" lvl="1" indent="-514350">
              <a:buFont typeface="+mj-lt"/>
              <a:buAutoNum type="alphaLcPeriod"/>
            </a:pPr>
            <a:r>
              <a:rPr lang="en-US" dirty="0"/>
              <a:t>Power company</a:t>
            </a:r>
          </a:p>
          <a:p>
            <a:pPr marL="914400" lvl="1" indent="-514350">
              <a:buFont typeface="+mj-lt"/>
              <a:buAutoNum type="alphaLcPeriod"/>
            </a:pPr>
            <a:r>
              <a:rPr lang="en-US" dirty="0"/>
              <a:t>Employer</a:t>
            </a:r>
          </a:p>
          <a:p>
            <a:pPr marL="914400" lvl="1" indent="-514350">
              <a:buFont typeface="+mj-lt"/>
              <a:buAutoNum type="alphaLcPeriod"/>
            </a:pPr>
            <a:r>
              <a:rPr lang="en-US" dirty="0"/>
              <a:t>Employee</a:t>
            </a:r>
          </a:p>
          <a:p>
            <a:pPr marL="914400" lvl="1" indent="-514350">
              <a:buFont typeface="+mj-lt"/>
              <a:buAutoNum type="alphaLcPeriod"/>
            </a:pPr>
            <a:r>
              <a:rPr lang="en-US" dirty="0"/>
              <a:t>Municipality</a:t>
            </a:r>
          </a:p>
        </p:txBody>
      </p:sp>
      <p:sp>
        <p:nvSpPr>
          <p:cNvPr id="5" name="Content Placeholder 2"/>
          <p:cNvSpPr txBox="1">
            <a:spLocks/>
          </p:cNvSpPr>
          <p:nvPr/>
        </p:nvSpPr>
        <p:spPr>
          <a:xfrm>
            <a:off x="457200" y="4876800"/>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 </a:t>
            </a:r>
            <a:r>
              <a:rPr lang="en-US" b="1" dirty="0">
                <a:solidFill>
                  <a:srgbClr val="FF0000"/>
                </a:solidFill>
              </a:rPr>
              <a:t>b. </a:t>
            </a:r>
            <a:r>
              <a:rPr lang="en-US" b="1">
                <a:solidFill>
                  <a:srgbClr val="FF0000"/>
                </a:solidFill>
              </a:rPr>
              <a:t>Employer</a:t>
            </a:r>
            <a:endParaRPr lang="en-US" b="1" dirty="0">
              <a:solidFill>
                <a:srgbClr val="FF0000"/>
              </a:solidFill>
            </a:endParaRPr>
          </a:p>
        </p:txBody>
      </p:sp>
    </p:spTree>
    <p:extLst>
      <p:ext uri="{BB962C8B-B14F-4D97-AF65-F5344CB8AC3E}">
        <p14:creationId xmlns:p14="http://schemas.microsoft.com/office/powerpoint/2010/main" val="25677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pic>
        <p:nvPicPr>
          <p:cNvPr id="13" name="Content Placeholder 12" title="Electric hazard 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851" y="1678681"/>
            <a:ext cx="1074556" cy="1143000"/>
          </a:xfrm>
          <a:prstGeom prst="rect">
            <a:avLst/>
          </a:prstGeom>
          <a:ln w="19050" cap="sq">
            <a:solidFill>
              <a:srgbClr val="000000"/>
            </a:solidFill>
            <a:prstDash val="solid"/>
            <a:miter lim="800000"/>
          </a:ln>
          <a:effectLst/>
        </p:spPr>
      </p:pic>
      <p:pic>
        <p:nvPicPr>
          <p:cNvPr id="5" name="Picture 4" title="Man being electrocu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81100"/>
            <a:ext cx="2857500" cy="2514600"/>
          </a:xfrm>
          <a:prstGeom prst="rect">
            <a:avLst/>
          </a:prstGeom>
          <a:ln w="19050" cap="sq">
            <a:solidFill>
              <a:srgbClr val="000000"/>
            </a:solidFill>
            <a:prstDash val="solid"/>
            <a:miter lim="800000"/>
          </a:ln>
          <a:effectLst/>
        </p:spPr>
      </p:pic>
      <p:pic>
        <p:nvPicPr>
          <p:cNvPr id="8" name="Picture 7" title="Voltage hazard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248150"/>
            <a:ext cx="1038225" cy="952500"/>
          </a:xfrm>
          <a:prstGeom prst="rect">
            <a:avLst/>
          </a:prstGeom>
          <a:ln w="19050">
            <a:solidFill>
              <a:schemeClr val="tx1"/>
            </a:solidFill>
          </a:ln>
        </p:spPr>
      </p:pic>
      <p:pic>
        <p:nvPicPr>
          <p:cNvPr id="14" name="Picture 13" title="Building on fire with people runn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912" y="3208973"/>
            <a:ext cx="2482913" cy="2482913"/>
          </a:xfrm>
          <a:prstGeom prst="rect">
            <a:avLst/>
          </a:prstGeom>
          <a:ln w="19050" cap="sq">
            <a:solidFill>
              <a:srgbClr val="000000"/>
            </a:solidFill>
            <a:prstDash val="solid"/>
            <a:miter lim="800000"/>
          </a:ln>
          <a:effectLst/>
        </p:spPr>
      </p:pic>
      <p:pic>
        <p:nvPicPr>
          <p:cNvPr id="16" name="Picture 15" title="Electrical burns on a han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181100"/>
            <a:ext cx="2381250" cy="1590675"/>
          </a:xfrm>
          <a:prstGeom prst="rect">
            <a:avLst/>
          </a:prstGeom>
          <a:ln w="19050" cap="sq">
            <a:solidFill>
              <a:srgbClr val="000000"/>
            </a:solidFill>
            <a:prstDash val="solid"/>
            <a:miter lim="800000"/>
          </a:ln>
          <a:effectLst/>
        </p:spPr>
      </p:pic>
      <p:sp>
        <p:nvSpPr>
          <p:cNvPr id="15" name="TextBox 14"/>
          <p:cNvSpPr txBox="1"/>
          <p:nvPr/>
        </p:nvSpPr>
        <p:spPr>
          <a:xfrm>
            <a:off x="609600" y="5753100"/>
            <a:ext cx="7562850" cy="215444"/>
          </a:xfrm>
          <a:prstGeom prst="rect">
            <a:avLst/>
          </a:prstGeom>
          <a:noFill/>
        </p:spPr>
        <p:txBody>
          <a:bodyPr wrap="square" rtlCol="0">
            <a:spAutoFit/>
          </a:bodyPr>
          <a:lstStyle/>
          <a:p>
            <a:r>
              <a:rPr lang="en-US" sz="800" dirty="0"/>
              <a:t>Serious injuries and death can be caused by electrical hazards such as arc flash, shocks, burns, falls, and fires. Source of graphics: OSHA</a:t>
            </a:r>
          </a:p>
        </p:txBody>
      </p:sp>
    </p:spTree>
    <p:extLst>
      <p:ext uri="{BB962C8B-B14F-4D97-AF65-F5344CB8AC3E}">
        <p14:creationId xmlns:p14="http://schemas.microsoft.com/office/powerpoint/2010/main" val="121108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685800" y="1295401"/>
            <a:ext cx="7772400" cy="4191000"/>
          </a:xfrm>
        </p:spPr>
        <p:txBody>
          <a:bodyPr/>
          <a:lstStyle/>
          <a:p>
            <a:pPr marL="0" indent="0">
              <a:buNone/>
            </a:pPr>
            <a:r>
              <a:rPr lang="en-US" dirty="0"/>
              <a:t>Examples of electrical hazards that could cause workers to be electrocuted.</a:t>
            </a:r>
          </a:p>
          <a:p>
            <a:endParaRPr lang="en-US" dirty="0"/>
          </a:p>
          <a:p>
            <a:r>
              <a:rPr lang="en-US" u="sng" dirty="0">
                <a:hlinkClick r:id="rId3"/>
              </a:rPr>
              <a:t>https://www.osha.gov/video/shipyard_accidents/08_welder_electrocuted.html</a:t>
            </a:r>
            <a:endParaRPr lang="en-US" dirty="0"/>
          </a:p>
          <a:p>
            <a:pPr marL="0" indent="0">
              <a:buNone/>
            </a:pPr>
            <a:endParaRPr lang="en-US" dirty="0"/>
          </a:p>
          <a:p>
            <a:r>
              <a:rPr lang="en-US" u="sng" dirty="0">
                <a:hlinkClick r:id="rId4"/>
              </a:rPr>
              <a:t>https://www.osha.gov/video/shipyard_accidents/15_lockout_tagout_failure.html</a:t>
            </a:r>
            <a:endParaRPr lang="en-US" dirty="0"/>
          </a:p>
          <a:p>
            <a:endParaRPr lang="en-US" dirty="0"/>
          </a:p>
        </p:txBody>
      </p:sp>
    </p:spTree>
    <p:extLst>
      <p:ext uri="{BB962C8B-B14F-4D97-AF65-F5344CB8AC3E}">
        <p14:creationId xmlns:p14="http://schemas.microsoft.com/office/powerpoint/2010/main" val="328944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219200" y="1181099"/>
            <a:ext cx="5181600" cy="4495801"/>
          </a:xfrm>
        </p:spPr>
        <p:txBody>
          <a:bodyPr/>
          <a:lstStyle/>
          <a:p>
            <a:pPr marL="0" indent="0">
              <a:buNone/>
            </a:pPr>
            <a:r>
              <a:rPr lang="en-US" b="1" dirty="0"/>
              <a:t>BE SAFE:</a:t>
            </a:r>
          </a:p>
          <a:p>
            <a:r>
              <a:rPr lang="en-US" sz="2800" b="1" dirty="0"/>
              <a:t>B</a:t>
            </a:r>
            <a:r>
              <a:rPr lang="en-US" sz="2800" dirty="0"/>
              <a:t>urns</a:t>
            </a:r>
          </a:p>
          <a:p>
            <a:r>
              <a:rPr lang="en-US" sz="2800" b="1" dirty="0"/>
              <a:t>E</a:t>
            </a:r>
            <a:r>
              <a:rPr lang="en-US" sz="2800" dirty="0"/>
              <a:t>lectrocution</a:t>
            </a:r>
          </a:p>
          <a:p>
            <a:r>
              <a:rPr lang="en-US" sz="2800" b="1" dirty="0"/>
              <a:t>S</a:t>
            </a:r>
            <a:r>
              <a:rPr lang="en-US" sz="2800" dirty="0"/>
              <a:t>hock</a:t>
            </a:r>
          </a:p>
          <a:p>
            <a:r>
              <a:rPr lang="en-US" sz="2800" b="1" dirty="0"/>
              <a:t>A</a:t>
            </a:r>
            <a:r>
              <a:rPr lang="en-US" sz="2800" dirty="0"/>
              <a:t>rc flash/arc blast</a:t>
            </a:r>
          </a:p>
          <a:p>
            <a:r>
              <a:rPr lang="en-US" sz="2800" b="1" dirty="0"/>
              <a:t>F</a:t>
            </a:r>
            <a:r>
              <a:rPr lang="en-US" sz="2800" dirty="0"/>
              <a:t>ire</a:t>
            </a:r>
          </a:p>
          <a:p>
            <a:r>
              <a:rPr lang="en-US" sz="2800" b="1" dirty="0"/>
              <a:t>E</a:t>
            </a:r>
            <a:r>
              <a:rPr lang="en-US" sz="2800" dirty="0"/>
              <a:t>xplosions</a:t>
            </a:r>
          </a:p>
          <a:p>
            <a:endParaRPr lang="en-US" dirty="0"/>
          </a:p>
        </p:txBody>
      </p:sp>
    </p:spTree>
    <p:extLst>
      <p:ext uri="{BB962C8B-B14F-4D97-AF65-F5344CB8AC3E}">
        <p14:creationId xmlns:p14="http://schemas.microsoft.com/office/powerpoint/2010/main" val="35346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143000" y="1255585"/>
            <a:ext cx="7086600" cy="3621216"/>
          </a:xfrm>
        </p:spPr>
        <p:txBody>
          <a:bodyPr/>
          <a:lstStyle/>
          <a:p>
            <a:pPr marL="0" indent="0">
              <a:buNone/>
            </a:pPr>
            <a:r>
              <a:rPr lang="en-US" dirty="0"/>
              <a:t>Burns:</a:t>
            </a:r>
          </a:p>
          <a:p>
            <a:r>
              <a:rPr lang="en-US" sz="2800" dirty="0"/>
              <a:t>Most common shock-related injury</a:t>
            </a:r>
          </a:p>
          <a:p>
            <a:r>
              <a:rPr lang="en-US" sz="2800" dirty="0"/>
              <a:t>Three types of electrical burns:</a:t>
            </a:r>
          </a:p>
          <a:p>
            <a:pPr lvl="1"/>
            <a:r>
              <a:rPr lang="en-US" sz="2400" dirty="0"/>
              <a:t>Electrical</a:t>
            </a:r>
          </a:p>
          <a:p>
            <a:pPr lvl="1"/>
            <a:r>
              <a:rPr lang="en-US" sz="2400" dirty="0"/>
              <a:t>Arc flash</a:t>
            </a:r>
          </a:p>
          <a:p>
            <a:pPr lvl="1"/>
            <a:r>
              <a:rPr lang="en-US" sz="2400" dirty="0"/>
              <a:t>Thermal contact</a:t>
            </a:r>
          </a:p>
        </p:txBody>
      </p:sp>
      <p:pic>
        <p:nvPicPr>
          <p:cNvPr id="4" name="Picture 3" title="Electrical burns on a 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761" y="3336737"/>
            <a:ext cx="3098489" cy="1921063"/>
          </a:xfrm>
          <a:prstGeom prst="rect">
            <a:avLst/>
          </a:prstGeom>
          <a:ln>
            <a:solidFill>
              <a:schemeClr val="tx1"/>
            </a:solidFill>
          </a:ln>
        </p:spPr>
      </p:pic>
      <p:sp>
        <p:nvSpPr>
          <p:cNvPr id="5" name="TextBox 4"/>
          <p:cNvSpPr txBox="1"/>
          <p:nvPr/>
        </p:nvSpPr>
        <p:spPr>
          <a:xfrm>
            <a:off x="7358134" y="5257800"/>
            <a:ext cx="762000" cy="215444"/>
          </a:xfrm>
          <a:prstGeom prst="rect">
            <a:avLst/>
          </a:prstGeom>
          <a:noFill/>
        </p:spPr>
        <p:txBody>
          <a:bodyPr wrap="square" rtlCol="0">
            <a:spAutoFit/>
          </a:bodyPr>
          <a:lstStyle/>
          <a:p>
            <a:r>
              <a:rPr lang="en-US" sz="800" dirty="0"/>
              <a:t>Source: OSHA</a:t>
            </a:r>
          </a:p>
        </p:txBody>
      </p:sp>
    </p:spTree>
    <p:extLst>
      <p:ext uri="{BB962C8B-B14F-4D97-AF65-F5344CB8AC3E}">
        <p14:creationId xmlns:p14="http://schemas.microsoft.com/office/powerpoint/2010/main" val="3657941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10645</TotalTime>
  <Words>4594</Words>
  <Application>Microsoft Office PowerPoint</Application>
  <PresentationFormat>On-screen Show (4:3)</PresentationFormat>
  <Paragraphs>511</Paragraphs>
  <Slides>55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Tahoma</vt:lpstr>
      <vt:lpstr>1_ppt53C6.tmp</vt:lpstr>
      <vt:lpstr>Electrical</vt:lpstr>
      <vt:lpstr>Electrical</vt:lpstr>
      <vt:lpstr>Introduction</vt:lpstr>
      <vt:lpstr>Introduction</vt:lpstr>
      <vt:lpstr>Introduction</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Types of Electrical Hazards</vt:lpstr>
      <vt:lpstr>Types of Electrical Hazards</vt:lpstr>
      <vt:lpstr>Types of Electrical Hazards</vt:lpstr>
      <vt:lpstr>Types of Electrical Hazards</vt:lpstr>
      <vt:lpstr>Types of Electrical Hazards</vt:lpstr>
      <vt:lpstr>Chart</vt:lpstr>
      <vt:lpstr>Types of Electrical Hazards</vt:lpstr>
      <vt:lpstr>Types of Electrical Hazards</vt:lpstr>
      <vt:lpstr>Types of Electrical Hazards</vt:lpstr>
      <vt:lpstr>Types of Electrical Hazards</vt:lpstr>
      <vt:lpstr>Types of Electrical Hazards</vt:lpstr>
      <vt:lpstr>Types of Electrical Hazards</vt:lpstr>
      <vt:lpstr>Types of Electrical Hazards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Employer Requirements</vt:lpstr>
      <vt:lpstr>Employer Requirements</vt:lpstr>
      <vt:lpstr>What’s Wrong?</vt:lpstr>
      <vt:lpstr>What’s Wrong?</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Slide Presentation</dc:title>
  <dc:subject>Electrical</dc:subject>
  <dc:creator>OTIEC Resources Workgroup</dc:creator>
  <cp:lastModifiedBy>Charlotte Cogle</cp:lastModifiedBy>
  <cp:revision>362</cp:revision>
  <cp:lastPrinted>2015-02-02T21:25:01Z</cp:lastPrinted>
  <dcterms:created xsi:type="dcterms:W3CDTF">2009-02-10T20:09:14Z</dcterms:created>
  <dcterms:modified xsi:type="dcterms:W3CDTF">2022-12-15T01:36:28Z</dcterms:modified>
  <cp:category>General Industry Outreach Training</cp:category>
</cp:coreProperties>
</file>