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F2A14-12E8-19C2-B5BD-70AD8AFDE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44D926-D58F-6203-7DE1-EA506359F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14E32-C984-1703-CA59-8AF345ABF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8C331-1E06-FA69-05AB-C6360FF7F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0BD76-0992-FF86-B6FD-F314B3D18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3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56C2-E59E-6212-95BF-A1F8BECFA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04E61-FEE1-6934-CBBD-CE880DC73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986DB-4014-295F-92BC-0BB759119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A613F-C51D-676A-8ADE-E1428E036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8DA07-6287-6DCA-49D3-E7E30B843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3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DECCE0-4457-2444-3E4D-1EDABDD38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D5EFA9-0D9B-4F5F-775D-6C83BC33D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B1327-7476-F90E-D1F2-D0B0AD93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FA75F-F62F-8EEC-2CAB-B966EB8DC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34B14-1D92-CF45-6662-16EFC49C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DF4B9-275D-E5CC-638C-9C2402006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944BF-D521-2E12-98A7-B70F53DDE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2A2B2-3E2D-CC31-D8D8-6A4A38090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F9239-8389-38FC-1BC7-8B7A7B83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C930-527F-4DD7-B951-3CF5D822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3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B8719-AE68-266C-5B64-404E120C1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9936D-823B-0ACB-1F3B-7CD4D2736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09F1B-8906-79D9-53CB-B2CD9FC60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D4969-8BE3-D58A-317A-AC245AD0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727E3-BDB5-FBD3-B2E2-DC31BAC65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0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E26C8-85A0-5A5F-C9E8-14E9C240C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225D8-B0C3-0C0D-B440-243A593646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0E583C-64AF-2282-303D-B1ABFE2F7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6BE20-E9E6-F789-956F-9D4D608F7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0448D-1463-261E-422B-81504868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551139-8580-824C-821D-EF84E835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6D24-1EB3-8F19-3EB9-DD2771FE9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D2FFD-1CB4-6116-28C1-FC183F28B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CD2DD4-45BA-5C21-1F47-53CD2E123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20A73-FD91-AD24-BF98-D924C696B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79D1D9-01B4-F10C-F9A2-DFB8F6BD4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EE6904-32AC-ABF9-38DA-20C1BF18A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DF94E7-46D5-52F3-6633-8C8A64759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225CEA-514A-4AAE-1267-384FDB32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2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6B75-0030-83CF-0161-D72BA8F64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E23A6F-427F-D78E-AE0B-5AFB6809D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17CB75-26D7-5F11-B703-9F2B9491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F1F2F-E301-C217-E136-EDCE99CEA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4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BAD0EE-89FA-9BDF-51CE-2F99AC60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1A0DE-7141-85D5-6B4F-FD0444C5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60D46-8437-C99F-7FBA-CBC99066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2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B68EF-54C2-9A57-018E-1D2D17FE3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0D365-6E62-9F3D-07FF-82308A01E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A4094-FFEF-F16C-2AB5-901FC3107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1E5B6-4423-296C-8A67-F34D4000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05554-60D7-FBA7-7B1C-522209873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07208-018E-1CF0-86E4-C4D675ED1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3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7C81-DBC3-B1D7-F3F8-AE281BD40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219C83-6917-CB8D-2586-2253B0ED4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9061A-265A-E3B5-CCB7-75F4B1D5D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34287-34F6-3C0F-F667-260F6985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8C5F0-D0F7-3DA2-0920-90F0F562A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9C3450-A75A-76CD-4733-A5CB1C6C4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72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34A57A-122F-5457-B809-3170A598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672B5-3802-DDA0-831A-3BF13C03B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C2174-21D2-A8C2-B394-DF2846B409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EE20F6-6041-4CC0-9F7F-255443470BE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7BC86-8DC3-00F5-51DC-D53E27D0C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522B8-3F1F-56FE-53CC-90A0E8D243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11FCA0-991E-4EF3-8A91-BC0BA54E6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F3997C1B-6BC1-123E-29C8-8B7E905CF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463" y="2690675"/>
            <a:ext cx="4317104" cy="145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13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C56AE-EC19-B720-5F4D-B7966D0C0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7652B32-603C-FE84-556B-603F8D136B65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4FDFE9-DC67-B0D2-6CF7-5A9B59DF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Brand Personality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7D43A-8068-C01D-A6FE-7241A02B4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The personality of your brand that guides all communications, experience and events.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519350BD-6FBE-75B3-F5F4-D7AD0A5669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DFEBA59-8C4C-5867-01A2-D261FE569CC1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B0D9D50-D603-0846-CEC2-213F6A25F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583190"/>
              </p:ext>
            </p:extLst>
          </p:nvPr>
        </p:nvGraphicFramePr>
        <p:xfrm>
          <a:off x="1478604" y="3219673"/>
          <a:ext cx="10058400" cy="222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98870698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754624182"/>
                    </a:ext>
                  </a:extLst>
                </a:gridCol>
              </a:tblGrid>
              <a:tr h="667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Trait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Trait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Trait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560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251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A69B38-41A1-AE1B-07F5-0D641523E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C882C10-79F0-DDE5-4FEB-DFDB883EF737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DF527D-D52E-6F67-C0DE-55C4B36AE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Brand Philosophy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D240B-4436-E3AF-69A0-B95A9E19C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The guiding philosophies that shape all of our products, services and experience.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FB665E9D-1C5F-8F1A-854A-B31E85FFCE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9040A3-C343-18AA-371C-5EFCD679E1C2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93AF491-A10D-4EF5-A853-47DC16EEA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104563"/>
              </p:ext>
            </p:extLst>
          </p:nvPr>
        </p:nvGraphicFramePr>
        <p:xfrm>
          <a:off x="1478603" y="3219673"/>
          <a:ext cx="9756844" cy="224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7013643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</a:tblGrid>
              <a:tr h="1187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Enter philosophy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05990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Enter description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004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86C0B-0C9E-34B8-22BC-39D557F7C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1B83B89-CAC2-4E5C-2028-0FF6831D4B09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1AF9E9-9967-1803-3B52-44506840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Reasons to Believe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97A01-2D6D-C63C-C173-C902B1B90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The proof points we offer substantiate the benefits we promise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C8981497-3BF1-1C4A-E7C6-C14A88E1DE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AB35375-C0F4-AABF-C38A-A403AE627B02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E169D6F-FEEE-FC1C-84B0-0CA489ABB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101065"/>
              </p:ext>
            </p:extLst>
          </p:nvPr>
        </p:nvGraphicFramePr>
        <p:xfrm>
          <a:off x="1478604" y="3219673"/>
          <a:ext cx="7543800" cy="222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988706980"/>
                    </a:ext>
                  </a:extLst>
                </a:gridCol>
              </a:tblGrid>
              <a:tr h="667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Proof point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Proof point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Proof point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560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353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E5F88-8341-027B-9A09-24C295C4E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7AC1A35-EE16-02A8-B06D-5DCE26F779D0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8DABC9-05DE-6014-3A0A-107469B33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Key Differentiator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A9E7F-843D-6227-68B7-62C54E714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The most compelling and competitive reason that we are chosen for.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3F473242-B50E-798C-523A-E0ED8A5B7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527F2A-76EB-73C0-48FD-3911F1DE8944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E2648FF-C1AE-75BA-DD7D-F5A51A011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936940"/>
              </p:ext>
            </p:extLst>
          </p:nvPr>
        </p:nvGraphicFramePr>
        <p:xfrm>
          <a:off x="1478603" y="3219673"/>
          <a:ext cx="9756844" cy="224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7013643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</a:tblGrid>
              <a:tr h="1187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Enter key differentiator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05990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Enter description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9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B8D1B-E17B-5181-FE2B-643C08B21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AE390AF-57DC-1C50-D5E8-837D77461705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D815AB-001B-87D1-CCC7-E08973CB2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Promise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128DB-A8B0-32BA-9C8C-290BE86C3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The simplest distillation of our brand into a core idea or promise.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5342B5A3-E230-191A-8E6F-1E397D3FB9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78F852-C4AF-DE5E-6B8D-460C5184B624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AC81B97F-B76C-9D27-AF16-89F87CC290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985957"/>
              </p:ext>
            </p:extLst>
          </p:nvPr>
        </p:nvGraphicFramePr>
        <p:xfrm>
          <a:off x="1478603" y="3219673"/>
          <a:ext cx="9756844" cy="224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7013643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</a:tblGrid>
              <a:tr h="1187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Enter promise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05990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Enter description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443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23FC-293F-BD93-71CB-0444A6CD0735}"/>
              </a:ext>
            </a:extLst>
          </p:cNvPr>
          <p:cNvSpPr>
            <a:spLocks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to Brand</a:t>
            </a:r>
          </a:p>
        </p:txBody>
      </p:sp>
    </p:spTree>
    <p:extLst>
      <p:ext uri="{BB962C8B-B14F-4D97-AF65-F5344CB8AC3E}">
        <p14:creationId xmlns:p14="http://schemas.microsoft.com/office/powerpoint/2010/main" val="410587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40CE79A-7994-0FAC-8164-7855C55F8861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9FF646-B0C5-79DA-C00F-D1E34444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Scaling brand globally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C00DF-43B7-4E24-E32B-B281EC025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6000570" cy="3676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The Brand Key provides you with a framework that enables you to articulate your brand’s essence consistently throughout your organisation and out into the world. </a:t>
            </a:r>
          </a:p>
          <a:p>
            <a:pPr marL="0" indent="0">
              <a:buNone/>
            </a:pPr>
            <a:endParaRPr 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2FFB42-12FE-9A94-7E1B-F1D989758BA3}"/>
              </a:ext>
            </a:extLst>
          </p:cNvPr>
          <p:cNvGrpSpPr/>
          <p:nvPr/>
        </p:nvGrpSpPr>
        <p:grpSpPr>
          <a:xfrm>
            <a:off x="7134330" y="495754"/>
            <a:ext cx="4219469" cy="5681209"/>
            <a:chOff x="4304451" y="200098"/>
            <a:chExt cx="3353651" cy="4743268"/>
          </a:xfrm>
        </p:grpSpPr>
        <p:pic>
          <p:nvPicPr>
            <p:cNvPr id="6" name="Google Shape;25;p4">
              <a:extLst>
                <a:ext uri="{FF2B5EF4-FFF2-40B4-BE49-F238E27FC236}">
                  <a16:creationId xmlns:a16="http://schemas.microsoft.com/office/drawing/2014/main" id="{78D89A48-5892-F724-6DE2-0214F7B0D0AF}"/>
                </a:ext>
              </a:extLst>
            </p:cNvPr>
            <p:cNvPicPr preferRelativeResize="0"/>
            <p:nvPr/>
          </p:nvPicPr>
          <p:blipFill>
            <a:blip r:embed="rId2">
              <a:alphaModFix/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4304451" y="200098"/>
              <a:ext cx="3353651" cy="47432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Google Shape;26;p4">
              <a:extLst>
                <a:ext uri="{FF2B5EF4-FFF2-40B4-BE49-F238E27FC236}">
                  <a16:creationId xmlns:a16="http://schemas.microsoft.com/office/drawing/2014/main" id="{5139BE0F-1D5C-08D7-8610-7530858FAA6A}"/>
                </a:ext>
              </a:extLst>
            </p:cNvPr>
            <p:cNvSpPr txBox="1"/>
            <p:nvPr/>
          </p:nvSpPr>
          <p:spPr>
            <a:xfrm>
              <a:off x="5862921" y="1508593"/>
              <a:ext cx="352668" cy="899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 b="1" u="sng" dirty="0">
                  <a:latin typeface="Roboto"/>
                  <a:ea typeface="Roboto"/>
                  <a:cs typeface="Roboto"/>
                  <a:sym typeface="Roboto"/>
                </a:rPr>
                <a:t>Promise</a:t>
              </a:r>
              <a:endParaRPr sz="700" b="1" u="sng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" name="Google Shape;27;p4">
              <a:extLst>
                <a:ext uri="{FF2B5EF4-FFF2-40B4-BE49-F238E27FC236}">
                  <a16:creationId xmlns:a16="http://schemas.microsoft.com/office/drawing/2014/main" id="{E4ABF4D6-857C-B603-0E78-EBC0603DC12D}"/>
                </a:ext>
              </a:extLst>
            </p:cNvPr>
            <p:cNvSpPr txBox="1"/>
            <p:nvPr/>
          </p:nvSpPr>
          <p:spPr>
            <a:xfrm>
              <a:off x="6089025" y="683389"/>
              <a:ext cx="596653" cy="92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Brand philosophy </a:t>
              </a:r>
              <a:endParaRPr sz="6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  <p:sp>
          <p:nvSpPr>
            <p:cNvPr id="9" name="Google Shape;29;p4">
              <a:extLst>
                <a:ext uri="{FF2B5EF4-FFF2-40B4-BE49-F238E27FC236}">
                  <a16:creationId xmlns:a16="http://schemas.microsoft.com/office/drawing/2014/main" id="{81FD787B-AE0A-DBCD-963C-B26297080691}"/>
                </a:ext>
              </a:extLst>
            </p:cNvPr>
            <p:cNvSpPr txBox="1"/>
            <p:nvPr/>
          </p:nvSpPr>
          <p:spPr>
            <a:xfrm>
              <a:off x="5256247" y="686972"/>
              <a:ext cx="636099" cy="92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Brand personality </a:t>
              </a:r>
              <a:endParaRPr sz="6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  <p:sp>
          <p:nvSpPr>
            <p:cNvPr id="10" name="Google Shape;31;p4">
              <a:extLst>
                <a:ext uri="{FF2B5EF4-FFF2-40B4-BE49-F238E27FC236}">
                  <a16:creationId xmlns:a16="http://schemas.microsoft.com/office/drawing/2014/main" id="{A46988DB-A42F-9050-6BC5-06447D455000}"/>
                </a:ext>
              </a:extLst>
            </p:cNvPr>
            <p:cNvSpPr txBox="1"/>
            <p:nvPr/>
          </p:nvSpPr>
          <p:spPr>
            <a:xfrm>
              <a:off x="4870053" y="1526526"/>
              <a:ext cx="526800" cy="92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Service values </a:t>
              </a:r>
              <a:endParaRPr sz="6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  <p:sp>
          <p:nvSpPr>
            <p:cNvPr id="11" name="Google Shape;33;p4">
              <a:extLst>
                <a:ext uri="{FF2B5EF4-FFF2-40B4-BE49-F238E27FC236}">
                  <a16:creationId xmlns:a16="http://schemas.microsoft.com/office/drawing/2014/main" id="{1D5F4E06-B2CD-BB24-3C9B-9BA7332A7F9E}"/>
                </a:ext>
              </a:extLst>
            </p:cNvPr>
            <p:cNvSpPr txBox="1"/>
            <p:nvPr/>
          </p:nvSpPr>
          <p:spPr>
            <a:xfrm>
              <a:off x="5364484" y="2349731"/>
              <a:ext cx="526800" cy="92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Major benefits</a:t>
              </a:r>
              <a:endParaRPr sz="6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  <p:sp>
          <p:nvSpPr>
            <p:cNvPr id="12" name="Google Shape;35;p4">
              <a:extLst>
                <a:ext uri="{FF2B5EF4-FFF2-40B4-BE49-F238E27FC236}">
                  <a16:creationId xmlns:a16="http://schemas.microsoft.com/office/drawing/2014/main" id="{2423DA49-F8A8-14CF-B56D-0A8F620DCCE8}"/>
                </a:ext>
              </a:extLst>
            </p:cNvPr>
            <p:cNvSpPr txBox="1"/>
            <p:nvPr/>
          </p:nvSpPr>
          <p:spPr>
            <a:xfrm>
              <a:off x="4943973" y="3818360"/>
              <a:ext cx="985836" cy="770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Competitive environment</a:t>
              </a:r>
              <a:endParaRPr sz="6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  <p:sp>
          <p:nvSpPr>
            <p:cNvPr id="13" name="Google Shape;37;p4">
              <a:extLst>
                <a:ext uri="{FF2B5EF4-FFF2-40B4-BE49-F238E27FC236}">
                  <a16:creationId xmlns:a16="http://schemas.microsoft.com/office/drawing/2014/main" id="{E41F6299-055A-08E4-5D62-1DF858210208}"/>
                </a:ext>
              </a:extLst>
            </p:cNvPr>
            <p:cNvSpPr txBox="1"/>
            <p:nvPr/>
          </p:nvSpPr>
          <p:spPr>
            <a:xfrm>
              <a:off x="6594439" y="1533326"/>
              <a:ext cx="679768" cy="92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Reasons to believe</a:t>
              </a:r>
              <a:endParaRPr sz="6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  <p:sp>
          <p:nvSpPr>
            <p:cNvPr id="14" name="Google Shape;39;p4">
              <a:extLst>
                <a:ext uri="{FF2B5EF4-FFF2-40B4-BE49-F238E27FC236}">
                  <a16:creationId xmlns:a16="http://schemas.microsoft.com/office/drawing/2014/main" id="{D27DC1B7-1971-BCCE-05A2-38F6A98402F1}"/>
                </a:ext>
              </a:extLst>
            </p:cNvPr>
            <p:cNvSpPr txBox="1"/>
            <p:nvPr/>
          </p:nvSpPr>
          <p:spPr>
            <a:xfrm>
              <a:off x="6118105" y="2346147"/>
              <a:ext cx="526800" cy="92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Differentiator</a:t>
              </a:r>
              <a:endParaRPr sz="6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  <p:sp>
          <p:nvSpPr>
            <p:cNvPr id="15" name="Google Shape;41;p4">
              <a:extLst>
                <a:ext uri="{FF2B5EF4-FFF2-40B4-BE49-F238E27FC236}">
                  <a16:creationId xmlns:a16="http://schemas.microsoft.com/office/drawing/2014/main" id="{ED9A1010-6A13-9022-0BEA-B0FA3853B592}"/>
                </a:ext>
              </a:extLst>
            </p:cNvPr>
            <p:cNvSpPr txBox="1"/>
            <p:nvPr/>
          </p:nvSpPr>
          <p:spPr>
            <a:xfrm>
              <a:off x="5738673" y="3104759"/>
              <a:ext cx="526800" cy="92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Insight</a:t>
              </a:r>
              <a:endParaRPr sz="3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  <p:sp>
          <p:nvSpPr>
            <p:cNvPr id="16" name="Google Shape;43;p4">
              <a:extLst>
                <a:ext uri="{FF2B5EF4-FFF2-40B4-BE49-F238E27FC236}">
                  <a16:creationId xmlns:a16="http://schemas.microsoft.com/office/drawing/2014/main" id="{81F95D35-7A4E-1F83-4584-00DE5AB6FED3}"/>
                </a:ext>
              </a:extLst>
            </p:cNvPr>
            <p:cNvSpPr txBox="1"/>
            <p:nvPr/>
          </p:nvSpPr>
          <p:spPr>
            <a:xfrm>
              <a:off x="6164722" y="3816521"/>
              <a:ext cx="633725" cy="7708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Target Customer</a:t>
              </a:r>
              <a:endParaRPr sz="6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  <p:sp>
          <p:nvSpPr>
            <p:cNvPr id="17" name="Google Shape;45;p4">
              <a:extLst>
                <a:ext uri="{FF2B5EF4-FFF2-40B4-BE49-F238E27FC236}">
                  <a16:creationId xmlns:a16="http://schemas.microsoft.com/office/drawing/2014/main" id="{362E1715-C27F-0465-873F-1F9A43DD471C}"/>
                </a:ext>
              </a:extLst>
            </p:cNvPr>
            <p:cNvSpPr txBox="1"/>
            <p:nvPr/>
          </p:nvSpPr>
          <p:spPr>
            <a:xfrm>
              <a:off x="5738673" y="4530197"/>
              <a:ext cx="526800" cy="92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" u="sng" dirty="0">
                  <a:solidFill>
                    <a:srgbClr val="FFFFFF"/>
                  </a:solidFill>
                  <a:latin typeface="Roboto Medium"/>
                  <a:ea typeface="Roboto Medium"/>
                  <a:cs typeface="Roboto Medium"/>
                  <a:sym typeface="Roboto Medium"/>
                </a:rPr>
                <a:t>Root strengths</a:t>
              </a:r>
              <a:endParaRPr sz="600" u="sng" dirty="0">
                <a:solidFill>
                  <a:srgbClr val="FFFFFF"/>
                </a:solidFill>
                <a:latin typeface="Roboto Medium"/>
                <a:ea typeface="Roboto Medium"/>
                <a:cs typeface="Roboto Medium"/>
                <a:sym typeface="Roboto Medium"/>
              </a:endParaRPr>
            </a:p>
          </p:txBody>
        </p:sp>
      </p:grp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AC4C7960-C8D1-C1C2-0330-E042378E8B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763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B879F-AF2C-C968-791E-163FDEED8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9D44882-62BD-7B8B-91EB-5AA1839BA539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F17A85-C709-F0DF-C569-7CF91BA29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Root Strengths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39E88-9880-B341-11CB-A3ACC11E2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6000570" cy="3676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What are the root strength of the brand is known for?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28124C16-D853-DD27-FF3E-1EC728C1F9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C203824-8CBB-313D-A1DC-348B6555BA75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659FF59-522E-8B25-5BD3-028293FDC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486580"/>
              </p:ext>
            </p:extLst>
          </p:nvPr>
        </p:nvGraphicFramePr>
        <p:xfrm>
          <a:off x="1478604" y="3219673"/>
          <a:ext cx="10058400" cy="222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98870698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754624182"/>
                    </a:ext>
                  </a:extLst>
                </a:gridCol>
              </a:tblGrid>
              <a:tr h="667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 strength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 strength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 strength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Root strength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5600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100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C50C2B-691B-BB9D-3BE2-D42AF3FB25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2BE98F9-657C-D520-FAC3-DF7816CE51B9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CE3FD-E01B-9301-6691-7B3034D33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Target Customer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94DB5-B823-887D-C817-64056EBA7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Our target customer and the situation for which we should always their first choice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42636949-0F11-E084-F30C-3A71B00927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5E1ECC-3600-E420-7F98-F7B13A19D0C0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1EE8A12-5AC6-7ED7-814F-13C2C9227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608004"/>
              </p:ext>
            </p:extLst>
          </p:nvPr>
        </p:nvGraphicFramePr>
        <p:xfrm>
          <a:off x="1478604" y="3219673"/>
          <a:ext cx="10058400" cy="222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98870698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754624182"/>
                    </a:ext>
                  </a:extLst>
                </a:gridCol>
              </a:tblGrid>
              <a:tr h="667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customer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customer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customer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Target customer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560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54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909825-03C7-EC34-6B08-06C3C9AEE6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10364EF-F9F5-0DCA-EB24-95C14987DC35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F26533-4604-FACE-FA03-94FCD88A2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Competitive Environment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04D7A-EEF3-34C7-3AE5-C770F50D5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The alternatives seen by our targeted customer and the relative value we offer them.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7F55794E-8279-2B26-2CCD-FA860E98FC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C1755C3-AABE-2DA2-3E1C-FCAA996315BC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2235068-C8BD-7B5F-BA35-E1841DDBB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97083"/>
              </p:ext>
            </p:extLst>
          </p:nvPr>
        </p:nvGraphicFramePr>
        <p:xfrm>
          <a:off x="1478604" y="3219673"/>
          <a:ext cx="10058400" cy="222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98870698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754624182"/>
                    </a:ext>
                  </a:extLst>
                </a:gridCol>
              </a:tblGrid>
              <a:tr h="667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Alternative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Alternative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Alternative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Alternative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560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08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D971D-ECA6-CC1C-F369-761AF11C66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5C3D4FB-3213-CAA3-D791-FA5968521A13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8543EA-01BE-C5D8-9ABC-C5902F69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Insight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3364A-2DEE-E3BB-6B45-2457DCB59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The element of all we know our targeted customer and their needs on which our brand is founded.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B901ACEE-7BCE-5FB1-B6F6-AA8D75FCD2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8678CEE-BA37-1C63-4278-60D812AAB221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A1E3D15-73B2-25D4-4037-4BE943F50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870302"/>
              </p:ext>
            </p:extLst>
          </p:nvPr>
        </p:nvGraphicFramePr>
        <p:xfrm>
          <a:off x="1478604" y="3219673"/>
          <a:ext cx="10058400" cy="222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98870698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754624182"/>
                    </a:ext>
                  </a:extLst>
                </a:gridCol>
              </a:tblGrid>
              <a:tr h="667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Insight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Insight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Insight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Insight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560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19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E31C6-19AB-0C07-09BF-CE4AA6053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798B76C-83E7-756A-0A24-7BF0BC52B495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EA9FEF-3E4B-A2C0-E812-A765ECDBE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Major Benefits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743DC-07B6-BE59-4B5F-459CD4A67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Differentiating rational and emotional benefits that motivate purchase.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14D48118-0EA1-B846-6F9B-3C120A469A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262AA61-AA70-0F71-9FBD-FA79C8BBD79C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D58C3F4-07EC-4CED-4D74-0CEF5F48E0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960580"/>
              </p:ext>
            </p:extLst>
          </p:nvPr>
        </p:nvGraphicFramePr>
        <p:xfrm>
          <a:off x="1478604" y="3219673"/>
          <a:ext cx="10058400" cy="222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98870698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754624182"/>
                    </a:ext>
                  </a:extLst>
                </a:gridCol>
              </a:tblGrid>
              <a:tr h="667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Major benefit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Major benefit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Major benefit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Major benefit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560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384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79CE4-02C6-CF3F-5635-9B5D61073E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BAAA03D-2A33-B446-A151-5F9F393E0BEA}"/>
              </a:ext>
            </a:extLst>
          </p:cNvPr>
          <p:cNvSpPr/>
          <p:nvPr/>
        </p:nvSpPr>
        <p:spPr>
          <a:xfrm>
            <a:off x="2347" y="9728"/>
            <a:ext cx="113248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C382FA-1190-4E91-B6D1-2E65189AE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120" y="365125"/>
            <a:ext cx="10515600" cy="1325563"/>
          </a:xfrm>
        </p:spPr>
        <p:txBody>
          <a:bodyPr/>
          <a:lstStyle/>
          <a:p>
            <a:r>
              <a:rPr lang="en-US" b="1" dirty="0"/>
              <a:t>Key to Brand</a:t>
            </a:r>
            <a:br>
              <a:rPr lang="en-US" b="1" dirty="0"/>
            </a:br>
            <a:r>
              <a:rPr lang="en-US" sz="2400" dirty="0"/>
              <a:t>Service Values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8E696-2597-098A-2067-02DFF7CA4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120" y="2500009"/>
            <a:ext cx="10197884" cy="583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+mj-lt"/>
                <a:ea typeface="+mj-ea"/>
                <a:cs typeface="+mj-cs"/>
              </a:rPr>
              <a:t>The values you believe are central to your brand.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8" name="Picture 17" descr="A white numbers on a black background&#10;&#10;Description automatically generated">
            <a:extLst>
              <a:ext uri="{FF2B5EF4-FFF2-40B4-BE49-F238E27FC236}">
                <a16:creationId xmlns:a16="http://schemas.microsoft.com/office/drawing/2014/main" id="{39F501AF-6F87-D7D5-567B-1DB8C16C6A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76744"/>
            <a:ext cx="1072326" cy="361952"/>
          </a:xfrm>
          <a:prstGeom prst="rect">
            <a:avLst/>
          </a:prstGeom>
          <a:noFill/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FBD4221-C1AD-DDB5-2DF1-C6FF89714E64}"/>
              </a:ext>
            </a:extLst>
          </p:cNvPr>
          <p:cNvCxnSpPr/>
          <p:nvPr/>
        </p:nvCxnSpPr>
        <p:spPr>
          <a:xfrm>
            <a:off x="1478604" y="1906621"/>
            <a:ext cx="2840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E6D6424-31F6-5F58-5393-0236F31EF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189932"/>
              </p:ext>
            </p:extLst>
          </p:nvPr>
        </p:nvGraphicFramePr>
        <p:xfrm>
          <a:off x="1478604" y="3219673"/>
          <a:ext cx="10058400" cy="2227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1278922525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1618128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98870698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754624182"/>
                    </a:ext>
                  </a:extLst>
                </a:gridCol>
              </a:tblGrid>
              <a:tr h="6677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2393984"/>
                  </a:ext>
                </a:extLst>
              </a:tr>
              <a:tr h="1560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1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414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359</Words>
  <Application>Microsoft Office PowerPoint</Application>
  <PresentationFormat>Widescreen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Roboto</vt:lpstr>
      <vt:lpstr>Roboto Medium</vt:lpstr>
      <vt:lpstr>Office Theme</vt:lpstr>
      <vt:lpstr>PowerPoint Presentation</vt:lpstr>
      <vt:lpstr>Key to Brand</vt:lpstr>
      <vt:lpstr>Key to Brand Scaling brand globally</vt:lpstr>
      <vt:lpstr>Key to Brand Root Strengths</vt:lpstr>
      <vt:lpstr>Key to Brand Target Customer</vt:lpstr>
      <vt:lpstr>Key to Brand Competitive Environment</vt:lpstr>
      <vt:lpstr>Key to Brand Insight</vt:lpstr>
      <vt:lpstr>Key to Brand Major Benefits</vt:lpstr>
      <vt:lpstr>Key to Brand Service Values</vt:lpstr>
      <vt:lpstr>Key to Brand Brand Personality</vt:lpstr>
      <vt:lpstr>Key to Brand Brand Philosophy</vt:lpstr>
      <vt:lpstr>Key to Brand Reasons to Believe</vt:lpstr>
      <vt:lpstr>Key to Brand Key Differentiator</vt:lpstr>
      <vt:lpstr>Key to Brand Promise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 Mergillano</dc:creator>
  <cp:lastModifiedBy>Joy Mergillano</cp:lastModifiedBy>
  <cp:revision>6</cp:revision>
  <dcterms:created xsi:type="dcterms:W3CDTF">2024-11-04T23:02:48Z</dcterms:created>
  <dcterms:modified xsi:type="dcterms:W3CDTF">2024-11-06T22:17:15Z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ed6d7-747c-41fd-b042-ff14484edc24_Enabled">
    <vt:lpwstr>true</vt:lpwstr>
  </property>
  <property fmtid="{D5CDD505-2E9C-101B-9397-08002B2CF9AE}" pid="3" name="MSIP_Label_c96ed6d7-747c-41fd-b042-ff14484edc24_SetDate">
    <vt:lpwstr>2024-11-05T00:09:54Z</vt:lpwstr>
  </property>
  <property fmtid="{D5CDD505-2E9C-101B-9397-08002B2CF9AE}" pid="4" name="MSIP_Label_c96ed6d7-747c-41fd-b042-ff14484edc24_Method">
    <vt:lpwstr>Standard</vt:lpwstr>
  </property>
  <property fmtid="{D5CDD505-2E9C-101B-9397-08002B2CF9AE}" pid="5" name="MSIP_Label_c96ed6d7-747c-41fd-b042-ff14484edc24_Name">
    <vt:lpwstr>defa4170-0d19-0005-0004-bc88714345d2</vt:lpwstr>
  </property>
  <property fmtid="{D5CDD505-2E9C-101B-9397-08002B2CF9AE}" pid="6" name="MSIP_Label_c96ed6d7-747c-41fd-b042-ff14484edc24_SiteId">
    <vt:lpwstr>6a425d0d-58f2-4e36-8689-10002b2ec567</vt:lpwstr>
  </property>
  <property fmtid="{D5CDD505-2E9C-101B-9397-08002B2CF9AE}" pid="7" name="MSIP_Label_c96ed6d7-747c-41fd-b042-ff14484edc24_ActionId">
    <vt:lpwstr>f5492a34-59ad-4a25-ab70-c8cfe273ffb1</vt:lpwstr>
  </property>
  <property fmtid="{D5CDD505-2E9C-101B-9397-08002B2CF9AE}" pid="8" name="MSIP_Label_c96ed6d7-747c-41fd-b042-ff14484edc24_ContentBits">
    <vt:lpwstr>0</vt:lpwstr>
  </property>
</Properties>
</file>